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5" r:id="rId2"/>
    <p:sldId id="267" r:id="rId3"/>
    <p:sldId id="266" r:id="rId4"/>
    <p:sldId id="258" r:id="rId5"/>
    <p:sldId id="259" r:id="rId6"/>
    <p:sldId id="260" r:id="rId7"/>
    <p:sldId id="261" r:id="rId8"/>
    <p:sldId id="262" r:id="rId9"/>
    <p:sldId id="263" r:id="rId10"/>
    <p:sldId id="268" r:id="rId11"/>
    <p:sldId id="264"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10/08/1443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10/08/1443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10/08/1443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10/08/1443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10/08/1443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10/08/1443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10/08/1443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5696" y="1916832"/>
            <a:ext cx="5040560" cy="954107"/>
          </a:xfrm>
          <a:prstGeom prst="rect">
            <a:avLst/>
          </a:prstGeom>
          <a:noFill/>
        </p:spPr>
        <p:txBody>
          <a:bodyPr wrap="square" rtlCol="0">
            <a:spAutoFit/>
          </a:bodyPr>
          <a:lstStyle/>
          <a:p>
            <a:pPr algn="ctr"/>
            <a:r>
              <a:rPr lang="en-US" sz="2800" b="1" dirty="0" smtClean="0">
                <a:solidFill>
                  <a:srgbClr val="FF0000"/>
                </a:solidFill>
              </a:rPr>
              <a:t>Bacterial growth and  nutritional requirements</a:t>
            </a:r>
            <a:endParaRPr lang="en-US" sz="2800" b="1" dirty="0">
              <a:solidFill>
                <a:srgbClr val="FF0000"/>
              </a:solidFill>
            </a:endParaRPr>
          </a:p>
        </p:txBody>
      </p:sp>
    </p:spTree>
    <p:extLst>
      <p:ext uri="{BB962C8B-B14F-4D97-AF65-F5344CB8AC3E}">
        <p14:creationId xmlns:p14="http://schemas.microsoft.com/office/powerpoint/2010/main" val="3909899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28600" y="0"/>
            <a:ext cx="6858000" cy="762000"/>
          </a:xfrm>
        </p:spPr>
        <p:txBody>
          <a:bodyPr rtlCol="0"/>
          <a:lstStyle/>
          <a:p>
            <a:pPr marL="320040" indent="-320040" fontAlgn="auto">
              <a:spcAft>
                <a:spcPts val="0"/>
              </a:spcAft>
              <a:buClr>
                <a:schemeClr val="accent6">
                  <a:lumMod val="75000"/>
                </a:schemeClr>
              </a:buClr>
              <a:defRPr/>
            </a:pPr>
            <a:r>
              <a:rPr lang="en-US" sz="3200" dirty="0" smtClean="0">
                <a:solidFill>
                  <a:schemeClr val="tx1"/>
                </a:solidFill>
                <a:cs typeface="+mj-cs"/>
              </a:rPr>
              <a:t>Oxygen requirements</a:t>
            </a:r>
          </a:p>
        </p:txBody>
      </p:sp>
      <p:pic>
        <p:nvPicPr>
          <p:cNvPr id="7171" name="Picture 13" descr="04_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0"/>
            <a:ext cx="8839200" cy="329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ext Box 14"/>
          <p:cNvSpPr txBox="1">
            <a:spLocks noChangeArrowheads="1"/>
          </p:cNvSpPr>
          <p:nvPr/>
        </p:nvSpPr>
        <p:spPr bwMode="auto">
          <a:xfrm>
            <a:off x="381000" y="4114800"/>
            <a:ext cx="7864475"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914400" indent="-45720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lvl="1" algn="l" rtl="0" eaLnBrk="1" hangingPunct="1">
              <a:buFontTx/>
              <a:buChar char="•"/>
            </a:pPr>
            <a:r>
              <a:rPr lang="en-US" sz="1200" dirty="0">
                <a:solidFill>
                  <a:prstClr val="black"/>
                </a:solidFill>
                <a:latin typeface="Calibri" pitchFamily="34" charset="0"/>
              </a:rPr>
              <a:t>Oxygen is a very reactive molecule and can affect cells in several ways.  The effect of oxygen is often determined using </a:t>
            </a:r>
            <a:r>
              <a:rPr lang="en-US" sz="1200" b="1" dirty="0" err="1">
                <a:solidFill>
                  <a:prstClr val="black"/>
                </a:solidFill>
                <a:latin typeface="Calibri" pitchFamily="34" charset="0"/>
              </a:rPr>
              <a:t>thioglycollate</a:t>
            </a:r>
            <a:r>
              <a:rPr lang="en-US" sz="1200" b="1" dirty="0">
                <a:solidFill>
                  <a:prstClr val="black"/>
                </a:solidFill>
                <a:latin typeface="Calibri" pitchFamily="34" charset="0"/>
              </a:rPr>
              <a:t> broth</a:t>
            </a:r>
            <a:r>
              <a:rPr lang="en-US" sz="1200" dirty="0">
                <a:solidFill>
                  <a:prstClr val="black"/>
                </a:solidFill>
                <a:latin typeface="Calibri" pitchFamily="34" charset="0"/>
              </a:rPr>
              <a:t>, a special medium that contains a reducing agent (</a:t>
            </a:r>
            <a:r>
              <a:rPr lang="en-US" sz="1200" dirty="0" err="1">
                <a:solidFill>
                  <a:prstClr val="black"/>
                </a:solidFill>
                <a:latin typeface="Calibri" pitchFamily="34" charset="0"/>
              </a:rPr>
              <a:t>thioglycollate</a:t>
            </a:r>
            <a:r>
              <a:rPr lang="en-US" sz="1200" dirty="0">
                <a:solidFill>
                  <a:prstClr val="black"/>
                </a:solidFill>
                <a:latin typeface="Calibri" pitchFamily="34" charset="0"/>
              </a:rPr>
              <a:t>) that removes oxygen so that a gradient occurs within the tube.</a:t>
            </a:r>
          </a:p>
          <a:p>
            <a:pPr lvl="1" algn="l" rtl="0" eaLnBrk="1" hangingPunct="1">
              <a:buFontTx/>
              <a:buChar char="•"/>
            </a:pPr>
            <a:r>
              <a:rPr lang="en-US" sz="1200" b="1" dirty="0" err="1">
                <a:solidFill>
                  <a:prstClr val="black"/>
                </a:solidFill>
                <a:latin typeface="Calibri" pitchFamily="34" charset="0"/>
              </a:rPr>
              <a:t>Obligately</a:t>
            </a:r>
            <a:r>
              <a:rPr lang="en-US" sz="1200" b="1" dirty="0">
                <a:solidFill>
                  <a:prstClr val="black"/>
                </a:solidFill>
                <a:latin typeface="Calibri" pitchFamily="34" charset="0"/>
              </a:rPr>
              <a:t> aerobic bacteria</a:t>
            </a:r>
            <a:r>
              <a:rPr lang="en-US" sz="1200" dirty="0">
                <a:solidFill>
                  <a:prstClr val="black"/>
                </a:solidFill>
                <a:latin typeface="Calibri" pitchFamily="34" charset="0"/>
              </a:rPr>
              <a:t> can obtain energy only through aerobic respiration and have to have oxygen available.  Thus, they will grow only at the surface of </a:t>
            </a:r>
            <a:r>
              <a:rPr lang="en-US" sz="1200" dirty="0" err="1">
                <a:solidFill>
                  <a:prstClr val="black"/>
                </a:solidFill>
                <a:latin typeface="Calibri" pitchFamily="34" charset="0"/>
              </a:rPr>
              <a:t>thioglycollate</a:t>
            </a:r>
            <a:r>
              <a:rPr lang="en-US" sz="1200" dirty="0">
                <a:solidFill>
                  <a:prstClr val="black"/>
                </a:solidFill>
                <a:latin typeface="Calibri" pitchFamily="34" charset="0"/>
              </a:rPr>
              <a:t> broth.</a:t>
            </a:r>
          </a:p>
          <a:p>
            <a:pPr lvl="1" algn="l" rtl="0" eaLnBrk="1" hangingPunct="1">
              <a:buFontTx/>
              <a:buChar char="•"/>
            </a:pPr>
            <a:r>
              <a:rPr lang="en-US" sz="1200" b="1" dirty="0" err="1">
                <a:solidFill>
                  <a:prstClr val="black"/>
                </a:solidFill>
                <a:latin typeface="Calibri" pitchFamily="34" charset="0"/>
              </a:rPr>
              <a:t>Obligately</a:t>
            </a:r>
            <a:r>
              <a:rPr lang="en-US" sz="1200" b="1" dirty="0">
                <a:solidFill>
                  <a:prstClr val="black"/>
                </a:solidFill>
                <a:latin typeface="Calibri" pitchFamily="34" charset="0"/>
              </a:rPr>
              <a:t> anaerobic bacteria</a:t>
            </a:r>
            <a:r>
              <a:rPr lang="en-US" sz="1200" dirty="0">
                <a:solidFill>
                  <a:prstClr val="black"/>
                </a:solidFill>
                <a:latin typeface="Calibri" pitchFamily="34" charset="0"/>
              </a:rPr>
              <a:t> die in the presence of oxygen and can only grow at the bottom of </a:t>
            </a:r>
            <a:r>
              <a:rPr lang="en-US" sz="1200" dirty="0" err="1">
                <a:solidFill>
                  <a:prstClr val="black"/>
                </a:solidFill>
                <a:latin typeface="Calibri" pitchFamily="34" charset="0"/>
              </a:rPr>
              <a:t>thioglycollate</a:t>
            </a:r>
            <a:r>
              <a:rPr lang="en-US" sz="1200" dirty="0">
                <a:solidFill>
                  <a:prstClr val="black"/>
                </a:solidFill>
                <a:latin typeface="Calibri" pitchFamily="34" charset="0"/>
              </a:rPr>
              <a:t> broth.  Some anaerobes are so sensitive to oxygen that even </a:t>
            </a:r>
            <a:r>
              <a:rPr lang="en-US" sz="1200" dirty="0" err="1">
                <a:solidFill>
                  <a:prstClr val="black"/>
                </a:solidFill>
                <a:latin typeface="Calibri" pitchFamily="34" charset="0"/>
              </a:rPr>
              <a:t>thioglycollate</a:t>
            </a:r>
            <a:r>
              <a:rPr lang="en-US" sz="1200" dirty="0">
                <a:solidFill>
                  <a:prstClr val="black"/>
                </a:solidFill>
                <a:latin typeface="Calibri" pitchFamily="34" charset="0"/>
              </a:rPr>
              <a:t> broth is not anoxic enough to provide suitable anaerobic conditions.</a:t>
            </a:r>
          </a:p>
          <a:p>
            <a:pPr lvl="1" algn="l" rtl="0" eaLnBrk="1" hangingPunct="1">
              <a:buFontTx/>
              <a:buChar char="•"/>
            </a:pPr>
            <a:r>
              <a:rPr lang="en-US" sz="1200" b="1" dirty="0" err="1">
                <a:solidFill>
                  <a:prstClr val="black"/>
                </a:solidFill>
                <a:latin typeface="Calibri" pitchFamily="34" charset="0"/>
              </a:rPr>
              <a:t>Microaerophiles</a:t>
            </a:r>
            <a:r>
              <a:rPr lang="en-US" sz="1200" dirty="0">
                <a:solidFill>
                  <a:prstClr val="black"/>
                </a:solidFill>
                <a:latin typeface="Calibri" pitchFamily="34" charset="0"/>
              </a:rPr>
              <a:t> require oxygen for growth but the 20% in air is too toxic.  As a result, they grow near the top but beneath the surface of </a:t>
            </a:r>
            <a:r>
              <a:rPr lang="en-US" sz="1200" dirty="0" err="1">
                <a:solidFill>
                  <a:prstClr val="black"/>
                </a:solidFill>
                <a:latin typeface="Calibri" pitchFamily="34" charset="0"/>
              </a:rPr>
              <a:t>thioglycollate</a:t>
            </a:r>
            <a:r>
              <a:rPr lang="en-US" sz="1200" dirty="0">
                <a:solidFill>
                  <a:prstClr val="black"/>
                </a:solidFill>
                <a:latin typeface="Calibri" pitchFamily="34" charset="0"/>
              </a:rPr>
              <a:t> broth where the oxygen concentration is typically 4 – 10%.</a:t>
            </a:r>
          </a:p>
          <a:p>
            <a:pPr lvl="1" algn="l" rtl="0" eaLnBrk="1" hangingPunct="1">
              <a:buFontTx/>
              <a:buChar char="•"/>
            </a:pPr>
            <a:r>
              <a:rPr lang="en-US" sz="1200" b="1" dirty="0">
                <a:solidFill>
                  <a:prstClr val="black"/>
                </a:solidFill>
                <a:latin typeface="Calibri" pitchFamily="34" charset="0"/>
              </a:rPr>
              <a:t>Facultative anaerobes</a:t>
            </a:r>
            <a:r>
              <a:rPr lang="en-US" sz="1200" dirty="0">
                <a:solidFill>
                  <a:prstClr val="black"/>
                </a:solidFill>
                <a:latin typeface="Calibri" pitchFamily="34" charset="0"/>
              </a:rPr>
              <a:t> can use oxygen for aerobic respiration but can switch to fermentative metabolism in the absence of oxygen.  As a result, they will grow throughout </a:t>
            </a:r>
            <a:r>
              <a:rPr lang="en-US" sz="1200" dirty="0" err="1">
                <a:solidFill>
                  <a:prstClr val="black"/>
                </a:solidFill>
                <a:latin typeface="Calibri" pitchFamily="34" charset="0"/>
              </a:rPr>
              <a:t>thioglycollate</a:t>
            </a:r>
            <a:r>
              <a:rPr lang="en-US" sz="1200" dirty="0">
                <a:solidFill>
                  <a:prstClr val="black"/>
                </a:solidFill>
                <a:latin typeface="Calibri" pitchFamily="34" charset="0"/>
              </a:rPr>
              <a:t> broth. (Heavier growth at top.)</a:t>
            </a:r>
          </a:p>
          <a:p>
            <a:pPr lvl="1" algn="l" rtl="0" eaLnBrk="1" hangingPunct="1">
              <a:buFontTx/>
              <a:buChar char="•"/>
            </a:pPr>
            <a:r>
              <a:rPr lang="en-US" sz="1200" b="1" dirty="0" err="1">
                <a:solidFill>
                  <a:prstClr val="black"/>
                </a:solidFill>
                <a:latin typeface="Calibri" pitchFamily="34" charset="0"/>
              </a:rPr>
              <a:t>Aerotolerant</a:t>
            </a:r>
            <a:r>
              <a:rPr lang="en-US" sz="1200" b="1" dirty="0">
                <a:solidFill>
                  <a:prstClr val="black"/>
                </a:solidFill>
                <a:latin typeface="Calibri" pitchFamily="34" charset="0"/>
              </a:rPr>
              <a:t> anaerobes</a:t>
            </a:r>
            <a:r>
              <a:rPr lang="en-US" sz="1200" dirty="0">
                <a:solidFill>
                  <a:prstClr val="black"/>
                </a:solidFill>
                <a:latin typeface="Calibri" pitchFamily="34" charset="0"/>
              </a:rPr>
              <a:t> are anaerobic bacteria that can grow in the presence of air.  (Not shown in diagram.)</a:t>
            </a:r>
            <a:endParaRPr lang="en-US" sz="1200" b="1" dirty="0">
              <a:solidFill>
                <a:prstClr val="black"/>
              </a:solidFill>
              <a:latin typeface="Calibri" pitchFamily="34" charset="0"/>
            </a:endParaRPr>
          </a:p>
          <a:p>
            <a:pPr algn="l" rtl="0" eaLnBrk="1" hangingPunct="1"/>
            <a:endParaRPr lang="en-US" sz="1400" dirty="0">
              <a:solidFill>
                <a:prstClr val="black"/>
              </a:solidFill>
              <a:latin typeface="Calibri" pitchFamily="34" charset="0"/>
            </a:endParaRPr>
          </a:p>
        </p:txBody>
      </p:sp>
    </p:spTree>
    <p:extLst>
      <p:ext uri="{BB962C8B-B14F-4D97-AF65-F5344CB8AC3E}">
        <p14:creationId xmlns:p14="http://schemas.microsoft.com/office/powerpoint/2010/main" val="1088283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9144000" cy="6463308"/>
          </a:xfrm>
          <a:prstGeom prst="rect">
            <a:avLst/>
          </a:prstGeom>
        </p:spPr>
        <p:txBody>
          <a:bodyPr wrap="square">
            <a:spAutoFit/>
          </a:bodyPr>
          <a:lstStyle/>
          <a:p>
            <a:pPr algn="l" rtl="0"/>
            <a:r>
              <a:rPr lang="en-US" b="1" dirty="0">
                <a:solidFill>
                  <a:srgbClr val="FF0000"/>
                </a:solidFill>
              </a:rPr>
              <a:t>PHYSICAL REQUIREMENTS</a:t>
            </a:r>
            <a:endParaRPr lang="en-US" dirty="0">
              <a:solidFill>
                <a:srgbClr val="FF0000"/>
              </a:solidFill>
            </a:endParaRPr>
          </a:p>
          <a:p>
            <a:pPr algn="l" rtl="0"/>
            <a:r>
              <a:rPr lang="en-US" dirty="0"/>
              <a:t> </a:t>
            </a:r>
          </a:p>
          <a:p>
            <a:pPr algn="l" rtl="0"/>
            <a:r>
              <a:rPr lang="en-US" b="1" dirty="0">
                <a:solidFill>
                  <a:srgbClr val="00B050"/>
                </a:solidFill>
              </a:rPr>
              <a:t>1. Temperature </a:t>
            </a:r>
            <a:r>
              <a:rPr lang="en-US" dirty="0">
                <a:solidFill>
                  <a:srgbClr val="00B050"/>
                </a:solidFill>
              </a:rPr>
              <a:t>- </a:t>
            </a:r>
            <a:r>
              <a:rPr lang="en-US" dirty="0"/>
              <a:t>Bacteria can grow from -5 to ~100°C</a:t>
            </a:r>
            <a:r>
              <a:rPr lang="en-US" dirty="0" smtClean="0"/>
              <a:t>:</a:t>
            </a:r>
            <a:endParaRPr lang="en-US" dirty="0"/>
          </a:p>
          <a:p>
            <a:pPr algn="l" rtl="0"/>
            <a:r>
              <a:rPr lang="en-US" dirty="0">
                <a:solidFill>
                  <a:srgbClr val="C00000"/>
                </a:solidFill>
              </a:rPr>
              <a:t>• thermophiles - &gt;50 o </a:t>
            </a:r>
            <a:r>
              <a:rPr lang="en-US" dirty="0" smtClean="0">
                <a:solidFill>
                  <a:srgbClr val="C00000"/>
                </a:solidFill>
              </a:rPr>
              <a:t>C</a:t>
            </a:r>
            <a:endParaRPr lang="en-US" dirty="0">
              <a:solidFill>
                <a:srgbClr val="C00000"/>
              </a:solidFill>
            </a:endParaRPr>
          </a:p>
          <a:p>
            <a:pPr algn="l" rtl="0"/>
            <a:r>
              <a:rPr lang="en-US" dirty="0">
                <a:solidFill>
                  <a:srgbClr val="C00000"/>
                </a:solidFill>
              </a:rPr>
              <a:t>• </a:t>
            </a:r>
            <a:r>
              <a:rPr lang="en-US" dirty="0" err="1">
                <a:solidFill>
                  <a:srgbClr val="C00000"/>
                </a:solidFill>
              </a:rPr>
              <a:t>psychrophiles</a:t>
            </a:r>
            <a:r>
              <a:rPr lang="en-US" dirty="0">
                <a:solidFill>
                  <a:srgbClr val="C00000"/>
                </a:solidFill>
              </a:rPr>
              <a:t> - 4 o to 20 o </a:t>
            </a:r>
            <a:r>
              <a:rPr lang="en-US" dirty="0" smtClean="0">
                <a:solidFill>
                  <a:srgbClr val="C00000"/>
                </a:solidFill>
              </a:rPr>
              <a:t>C</a:t>
            </a:r>
            <a:endParaRPr lang="en-US" dirty="0">
              <a:solidFill>
                <a:srgbClr val="C00000"/>
              </a:solidFill>
            </a:endParaRPr>
          </a:p>
          <a:p>
            <a:pPr algn="l" rtl="0"/>
            <a:r>
              <a:rPr lang="en-US" dirty="0">
                <a:solidFill>
                  <a:srgbClr val="C00000"/>
                </a:solidFill>
              </a:rPr>
              <a:t>• </a:t>
            </a:r>
            <a:r>
              <a:rPr lang="en-US" dirty="0" err="1">
                <a:solidFill>
                  <a:srgbClr val="C00000"/>
                </a:solidFill>
              </a:rPr>
              <a:t>mesophiles</a:t>
            </a:r>
            <a:r>
              <a:rPr lang="en-US" dirty="0">
                <a:solidFill>
                  <a:srgbClr val="C00000"/>
                </a:solidFill>
              </a:rPr>
              <a:t> - 20 o to 45°C (pathogens</a:t>
            </a:r>
            <a:r>
              <a:rPr lang="en-US" dirty="0" smtClean="0"/>
              <a:t>)</a:t>
            </a:r>
            <a:endParaRPr lang="en-US" dirty="0"/>
          </a:p>
          <a:p>
            <a:pPr algn="l" rtl="0"/>
            <a:r>
              <a:rPr lang="en-US" dirty="0"/>
              <a:t>Ranges and optimum temperatures for growth. Optimum usually close to that of the natural habitat.</a:t>
            </a:r>
          </a:p>
          <a:p>
            <a:pPr algn="l" rtl="0"/>
            <a:r>
              <a:rPr lang="en-US" b="1" dirty="0">
                <a:solidFill>
                  <a:srgbClr val="00B050"/>
                </a:solidFill>
              </a:rPr>
              <a:t>2. </a:t>
            </a:r>
            <a:r>
              <a:rPr lang="en-US" b="1" dirty="0" smtClean="0">
                <a:solidFill>
                  <a:srgbClr val="00B050"/>
                </a:solidFill>
              </a:rPr>
              <a:t>pH</a:t>
            </a:r>
            <a:endParaRPr lang="en-US" dirty="0" smtClean="0">
              <a:solidFill>
                <a:srgbClr val="00B050"/>
              </a:solidFill>
            </a:endParaRPr>
          </a:p>
          <a:p>
            <a:pPr algn="l" rtl="0"/>
            <a:r>
              <a:rPr lang="en-US" dirty="0" smtClean="0"/>
              <a:t>• range and optimum again - different species can grow between 2 and 10.</a:t>
            </a:r>
          </a:p>
          <a:p>
            <a:pPr algn="l" rtl="0"/>
            <a:r>
              <a:rPr lang="en-US" dirty="0" smtClean="0"/>
              <a:t>• </a:t>
            </a:r>
            <a:r>
              <a:rPr lang="en-US" i="1" dirty="0"/>
              <a:t>E. </a:t>
            </a:r>
            <a:r>
              <a:rPr lang="en-US" i="1" dirty="0" smtClean="0"/>
              <a:t>coli  </a:t>
            </a:r>
            <a:r>
              <a:rPr lang="en-US" dirty="0"/>
              <a:t>range is 4.5 to 8 </a:t>
            </a:r>
            <a:endParaRPr lang="en-US" dirty="0" smtClean="0"/>
          </a:p>
          <a:p>
            <a:pPr algn="l" rtl="0"/>
            <a:r>
              <a:rPr lang="en-US" b="1" dirty="0" err="1">
                <a:solidFill>
                  <a:srgbClr val="7030A0"/>
                </a:solidFill>
              </a:rPr>
              <a:t>Acidophiles</a:t>
            </a:r>
            <a:r>
              <a:rPr lang="en-US" b="1" dirty="0">
                <a:solidFill>
                  <a:srgbClr val="7030A0"/>
                </a:solidFill>
              </a:rPr>
              <a:t> </a:t>
            </a:r>
            <a:r>
              <a:rPr lang="en-US" b="1" dirty="0"/>
              <a:t>have their growth optimum </a:t>
            </a:r>
            <a:r>
              <a:rPr lang="en-US" b="1" dirty="0" smtClean="0"/>
              <a:t>between </a:t>
            </a:r>
            <a:r>
              <a:rPr lang="en-US" dirty="0" smtClean="0"/>
              <a:t>pH 0 and 5.5</a:t>
            </a:r>
            <a:r>
              <a:rPr lang="en-US" dirty="0"/>
              <a:t>;</a:t>
            </a:r>
          </a:p>
          <a:p>
            <a:pPr algn="l" rtl="0"/>
            <a:r>
              <a:rPr lang="en-US" b="1" dirty="0" err="1" smtClean="0">
                <a:solidFill>
                  <a:srgbClr val="7030A0"/>
                </a:solidFill>
              </a:rPr>
              <a:t>mesophile</a:t>
            </a:r>
            <a:r>
              <a:rPr lang="en-US" b="1" dirty="0" err="1" smtClean="0"/>
              <a:t>s</a:t>
            </a:r>
            <a:r>
              <a:rPr lang="en-US" b="1" dirty="0" smtClean="0"/>
              <a:t>, </a:t>
            </a:r>
            <a:r>
              <a:rPr lang="en-US" dirty="0" smtClean="0"/>
              <a:t>between </a:t>
            </a:r>
            <a:r>
              <a:rPr lang="en-US" dirty="0"/>
              <a:t>pH 5.5 and 8.0; and</a:t>
            </a:r>
          </a:p>
          <a:p>
            <a:pPr algn="l" rtl="0"/>
            <a:r>
              <a:rPr lang="en-US" b="1" dirty="0" err="1">
                <a:solidFill>
                  <a:srgbClr val="7030A0"/>
                </a:solidFill>
              </a:rPr>
              <a:t>alkalophiles</a:t>
            </a:r>
            <a:r>
              <a:rPr lang="en-US" b="1" dirty="0">
                <a:solidFill>
                  <a:srgbClr val="7030A0"/>
                </a:solidFill>
              </a:rPr>
              <a:t> </a:t>
            </a:r>
            <a:r>
              <a:rPr lang="en-US" b="1" dirty="0"/>
              <a:t>prefer the pH range of 8.5 to 11.5.</a:t>
            </a:r>
            <a:endParaRPr lang="en-US" dirty="0" smtClean="0"/>
          </a:p>
          <a:p>
            <a:pPr algn="l" rtl="0"/>
            <a:r>
              <a:rPr lang="en-US" b="1" dirty="0" smtClean="0">
                <a:solidFill>
                  <a:srgbClr val="00B050"/>
                </a:solidFill>
              </a:rPr>
              <a:t>3</a:t>
            </a:r>
            <a:r>
              <a:rPr lang="en-US" b="1" dirty="0">
                <a:solidFill>
                  <a:srgbClr val="00B050"/>
                </a:solidFill>
              </a:rPr>
              <a:t>. Ionic strength or salt </a:t>
            </a:r>
            <a:r>
              <a:rPr lang="en-US" b="1" dirty="0" smtClean="0">
                <a:solidFill>
                  <a:srgbClr val="00B050"/>
                </a:solidFill>
              </a:rPr>
              <a:t>tolerance</a:t>
            </a:r>
            <a:endParaRPr lang="en-US" dirty="0">
              <a:solidFill>
                <a:srgbClr val="00B050"/>
              </a:solidFill>
            </a:endParaRPr>
          </a:p>
          <a:p>
            <a:pPr algn="l" rtl="0"/>
            <a:r>
              <a:rPr lang="en-US" dirty="0"/>
              <a:t>• bacteria don't tolerate well a very low ionic strength medium like water</a:t>
            </a:r>
            <a:r>
              <a:rPr lang="en-US" dirty="0" smtClean="0"/>
              <a:t>.</a:t>
            </a:r>
            <a:endParaRPr lang="en-US" dirty="0"/>
          </a:p>
          <a:p>
            <a:pPr algn="l" rtl="0"/>
            <a:r>
              <a:rPr lang="en-US" dirty="0"/>
              <a:t>• </a:t>
            </a:r>
            <a:r>
              <a:rPr lang="en-US" dirty="0" err="1"/>
              <a:t>halophilic</a:t>
            </a:r>
            <a:r>
              <a:rPr lang="en-US" dirty="0"/>
              <a:t> bacteria can tolerate and even require high salt, e.g., 30% </a:t>
            </a:r>
            <a:r>
              <a:rPr lang="en-US" dirty="0" err="1" smtClean="0"/>
              <a:t>NaCl</a:t>
            </a:r>
            <a:endParaRPr lang="en-US" dirty="0" smtClean="0"/>
          </a:p>
          <a:p>
            <a:pPr algn="l" rtl="0"/>
            <a:r>
              <a:rPr lang="en-US" b="1" dirty="0" smtClean="0">
                <a:solidFill>
                  <a:srgbClr val="00B050"/>
                </a:solidFill>
              </a:rPr>
              <a:t>4</a:t>
            </a:r>
            <a:r>
              <a:rPr lang="en-US" b="1" dirty="0">
                <a:solidFill>
                  <a:srgbClr val="00B050"/>
                </a:solidFill>
              </a:rPr>
              <a:t>. Oxidation-reduction potential (E h </a:t>
            </a:r>
            <a:r>
              <a:rPr lang="en-US" b="1" dirty="0" smtClean="0"/>
              <a:t>)</a:t>
            </a:r>
            <a:endParaRPr lang="en-US" dirty="0"/>
          </a:p>
          <a:p>
            <a:pPr algn="l" rtl="0"/>
            <a:r>
              <a:rPr lang="en-US" dirty="0" smtClean="0"/>
              <a:t>• strict anaerobes can't tolerate oxygen, require reducing agents in the medium.</a:t>
            </a:r>
          </a:p>
          <a:p>
            <a:pPr algn="l" rtl="0"/>
            <a:r>
              <a:rPr lang="en-US" dirty="0" smtClean="0"/>
              <a:t>• </a:t>
            </a:r>
            <a:r>
              <a:rPr lang="en-US" dirty="0"/>
              <a:t>important for bacterial growth in wounds. Initial growth by aerobic bacteria uses up the oxygen, which causes a progressive decrease in E h , and wound infection then becomes possible by anaerobic pathogens such as </a:t>
            </a:r>
            <a:r>
              <a:rPr lang="en-US" i="1" dirty="0"/>
              <a:t>Clostridium </a:t>
            </a:r>
            <a:r>
              <a:rPr lang="en-US" i="1" dirty="0" err="1"/>
              <a:t>perfringens</a:t>
            </a:r>
            <a:r>
              <a:rPr lang="en-US" i="1" dirty="0"/>
              <a:t> </a:t>
            </a:r>
            <a:r>
              <a:rPr lang="en-US" dirty="0"/>
              <a:t>(gas gangrene).</a:t>
            </a:r>
          </a:p>
          <a:p>
            <a:pPr algn="l" rtl="0"/>
            <a:endParaRPr lang="en-US" dirty="0"/>
          </a:p>
        </p:txBody>
      </p:sp>
    </p:spTree>
    <p:extLst>
      <p:ext uri="{BB962C8B-B14F-4D97-AF65-F5344CB8AC3E}">
        <p14:creationId xmlns:p14="http://schemas.microsoft.com/office/powerpoint/2010/main" val="2973911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32"/>
            <a:ext cx="4572000" cy="4708981"/>
          </a:xfrm>
          <a:prstGeom prst="rect">
            <a:avLst/>
          </a:prstGeom>
        </p:spPr>
        <p:txBody>
          <a:bodyPr>
            <a:spAutoFit/>
          </a:bodyPr>
          <a:lstStyle/>
          <a:p>
            <a:pPr algn="l"/>
            <a:r>
              <a:rPr lang="en-US" sz="2400" b="1" dirty="0">
                <a:solidFill>
                  <a:srgbClr val="FF0000"/>
                </a:solidFill>
              </a:rPr>
              <a:t>Binary fission</a:t>
            </a:r>
          </a:p>
          <a:p>
            <a:pPr lvl="0" algn="l" rtl="0" fontAlgn="base">
              <a:spcBef>
                <a:spcPct val="50000"/>
              </a:spcBef>
              <a:spcAft>
                <a:spcPct val="0"/>
              </a:spcAft>
              <a:buFontTx/>
              <a:buAutoNum type="arabicPeriod"/>
            </a:pPr>
            <a:r>
              <a:rPr lang="en-US" sz="2400" b="1" dirty="0">
                <a:solidFill>
                  <a:srgbClr val="0070C0"/>
                </a:solidFill>
                <a:latin typeface="Times"/>
              </a:rPr>
              <a:t>Prokaryote cells grow by increasing in cell number (as opposed to increasing in size).</a:t>
            </a:r>
          </a:p>
          <a:p>
            <a:pPr lvl="0" algn="l" rtl="0" fontAlgn="base">
              <a:spcBef>
                <a:spcPct val="50000"/>
              </a:spcBef>
              <a:spcAft>
                <a:spcPct val="0"/>
              </a:spcAft>
              <a:buFontTx/>
              <a:buAutoNum type="arabicPeriod"/>
            </a:pPr>
            <a:r>
              <a:rPr lang="en-US" sz="2400" b="1" dirty="0">
                <a:solidFill>
                  <a:srgbClr val="0070C0"/>
                </a:solidFill>
                <a:latin typeface="Times"/>
              </a:rPr>
              <a:t>Replication is by binary fission, the splitting of one cell into two</a:t>
            </a:r>
          </a:p>
          <a:p>
            <a:pPr lvl="0" algn="l" rtl="0" fontAlgn="base">
              <a:spcBef>
                <a:spcPct val="50000"/>
              </a:spcBef>
              <a:spcAft>
                <a:spcPct val="0"/>
              </a:spcAft>
              <a:buFontTx/>
              <a:buAutoNum type="arabicPeriod"/>
            </a:pPr>
            <a:r>
              <a:rPr lang="en-US" sz="2400" b="1" dirty="0">
                <a:solidFill>
                  <a:srgbClr val="0070C0"/>
                </a:solidFill>
                <a:latin typeface="Times"/>
              </a:rPr>
              <a:t>Therefore, bacterial populations increase by a factor of two (double) every generation time</a:t>
            </a:r>
            <a:r>
              <a:rPr lang="en-US" sz="2400" dirty="0">
                <a:solidFill>
                  <a:prstClr val="black"/>
                </a:solidFill>
                <a:latin typeface="Times"/>
              </a:rPr>
              <a:t>.</a:t>
            </a:r>
          </a:p>
          <a:p>
            <a:pPr algn="l"/>
            <a:endParaRPr lang="ar-IQ" sz="2400" b="1" dirty="0">
              <a:solidFill>
                <a:srgbClr val="FF0000"/>
              </a:solidFill>
            </a:endParaRPr>
          </a:p>
        </p:txBody>
      </p:sp>
      <p:pic>
        <p:nvPicPr>
          <p:cNvPr id="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16375"/>
            <a:ext cx="4463331" cy="6809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3927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stretch>
            <a:fillRect/>
          </a:stretch>
        </p:blipFill>
        <p:spPr>
          <a:xfrm>
            <a:off x="0" y="2276872"/>
            <a:ext cx="7524328" cy="4608512"/>
          </a:xfrm>
          <a:prstGeom prst="rect">
            <a:avLst/>
          </a:prstGeom>
        </p:spPr>
      </p:pic>
      <p:sp>
        <p:nvSpPr>
          <p:cNvPr id="4" name="Rectangle 3"/>
          <p:cNvSpPr/>
          <p:nvPr/>
        </p:nvSpPr>
        <p:spPr>
          <a:xfrm>
            <a:off x="20674" y="0"/>
            <a:ext cx="9015822" cy="2554545"/>
          </a:xfrm>
          <a:prstGeom prst="rect">
            <a:avLst/>
          </a:prstGeom>
        </p:spPr>
        <p:txBody>
          <a:bodyPr wrap="square">
            <a:spAutoFit/>
          </a:bodyPr>
          <a:lstStyle/>
          <a:p>
            <a:pPr algn="l"/>
            <a:r>
              <a:rPr lang="en-US" sz="2000" b="1" dirty="0">
                <a:solidFill>
                  <a:srgbClr val="FF0000"/>
                </a:solidFill>
              </a:rPr>
              <a:t>Microbial Growth </a:t>
            </a:r>
          </a:p>
          <a:p>
            <a:pPr algn="l"/>
            <a:r>
              <a:rPr lang="en-US" sz="2000" dirty="0"/>
              <a:t>Growth may be defined as an increase in cellular constituents. It leads to a rise in cell number when microorganisms reproduce by processes like budding or binary fission. In the latter, individual cells enlarge and divide to yield two progeny of approximately equal size. Growth also results when cells simply become longer or larger. If the microorganism is </a:t>
            </a:r>
            <a:r>
              <a:rPr lang="en-US" sz="2000" b="1" dirty="0" err="1"/>
              <a:t>coenocytic</a:t>
            </a:r>
            <a:r>
              <a:rPr lang="en-US" sz="2000" dirty="0"/>
              <a:t> that is, a multinucleate organism in which nuclear divisions are not accompanied by cell divisions growth results in an increase in cell size but not cell number</a:t>
            </a:r>
          </a:p>
        </p:txBody>
      </p:sp>
    </p:spTree>
    <p:extLst>
      <p:ext uri="{BB962C8B-B14F-4D97-AF65-F5344CB8AC3E}">
        <p14:creationId xmlns:p14="http://schemas.microsoft.com/office/powerpoint/2010/main" val="2483666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18767"/>
            <a:ext cx="9108504" cy="5078313"/>
          </a:xfrm>
          <a:prstGeom prst="rect">
            <a:avLst/>
          </a:prstGeom>
        </p:spPr>
        <p:txBody>
          <a:bodyPr wrap="square">
            <a:spAutoFit/>
          </a:bodyPr>
          <a:lstStyle/>
          <a:p>
            <a:pPr algn="l" rtl="0"/>
            <a:r>
              <a:rPr lang="en-US" b="1" dirty="0">
                <a:solidFill>
                  <a:srgbClr val="FF0000"/>
                </a:solidFill>
              </a:rPr>
              <a:t>Lag Phase</a:t>
            </a:r>
            <a:endParaRPr lang="en-US" dirty="0">
              <a:solidFill>
                <a:srgbClr val="FF0000"/>
              </a:solidFill>
            </a:endParaRPr>
          </a:p>
          <a:p>
            <a:pPr algn="l" rtl="0"/>
            <a:r>
              <a:rPr lang="en-US" dirty="0"/>
              <a:t> </a:t>
            </a:r>
          </a:p>
          <a:p>
            <a:pPr algn="l" rtl="0"/>
            <a:r>
              <a:rPr lang="en-US" dirty="0"/>
              <a:t>When microorganisms are introduced into fresh culture medium, usually no immediate increase in cell number occurs, and there- fore this period is called the </a:t>
            </a:r>
            <a:r>
              <a:rPr lang="en-US" b="1" dirty="0"/>
              <a:t>lag phase. </a:t>
            </a:r>
            <a:endParaRPr lang="en-US" b="1" dirty="0" smtClean="0"/>
          </a:p>
          <a:p>
            <a:pPr algn="l" rtl="0"/>
            <a:r>
              <a:rPr lang="en-US" dirty="0" smtClean="0"/>
              <a:t>No  </a:t>
            </a:r>
            <a:r>
              <a:rPr lang="en-US" dirty="0"/>
              <a:t>cell division </a:t>
            </a:r>
            <a:r>
              <a:rPr lang="en-US" dirty="0" smtClean="0"/>
              <a:t>------------no </a:t>
            </a:r>
            <a:r>
              <a:rPr lang="en-US" dirty="0"/>
              <a:t>net increase in mass, </a:t>
            </a:r>
            <a:endParaRPr lang="en-US" dirty="0" smtClean="0"/>
          </a:p>
          <a:p>
            <a:pPr algn="l" rtl="0"/>
            <a:r>
              <a:rPr lang="en-US" dirty="0" smtClean="0"/>
              <a:t>(</a:t>
            </a:r>
            <a:r>
              <a:rPr lang="en-US" dirty="0" smtClean="0">
                <a:solidFill>
                  <a:srgbClr val="0070C0"/>
                </a:solidFill>
              </a:rPr>
              <a:t>the </a:t>
            </a:r>
            <a:r>
              <a:rPr lang="en-US" dirty="0">
                <a:solidFill>
                  <a:srgbClr val="0070C0"/>
                </a:solidFill>
              </a:rPr>
              <a:t>cell is synthesizing new </a:t>
            </a:r>
            <a:r>
              <a:rPr lang="en-US" dirty="0" smtClean="0">
                <a:solidFill>
                  <a:srgbClr val="0070C0"/>
                </a:solidFill>
              </a:rPr>
              <a:t>components)</a:t>
            </a:r>
            <a:r>
              <a:rPr lang="en-US" dirty="0" smtClean="0"/>
              <a:t>. </a:t>
            </a:r>
          </a:p>
          <a:p>
            <a:pPr algn="l" rtl="0"/>
            <a:r>
              <a:rPr lang="en-US" dirty="0" smtClean="0"/>
              <a:t>Why there is lag phase </a:t>
            </a:r>
          </a:p>
          <a:p>
            <a:pPr algn="l" rtl="0"/>
            <a:r>
              <a:rPr lang="en-US" dirty="0" smtClean="0"/>
              <a:t>1-The </a:t>
            </a:r>
            <a:r>
              <a:rPr lang="en-US" dirty="0"/>
              <a:t>cells may be old and depleted of ATP, essential cofactors, and ribosomes; these must be synthesized before growth can begin. </a:t>
            </a:r>
            <a:endParaRPr lang="en-US" dirty="0" smtClean="0"/>
          </a:p>
          <a:p>
            <a:pPr algn="l" rtl="0"/>
            <a:r>
              <a:rPr lang="en-US" dirty="0" smtClean="0"/>
              <a:t>2-The </a:t>
            </a:r>
            <a:r>
              <a:rPr lang="en-US" dirty="0"/>
              <a:t>medium may be different from the one the microorganism was growing in previously. Here new enzymes would be needed to use different nutrients. Possibly the microorganisms have  been  injured  and  require  time  to recover. </a:t>
            </a:r>
            <a:endParaRPr lang="en-US" dirty="0" smtClean="0"/>
          </a:p>
          <a:p>
            <a:pPr algn="l" rtl="0"/>
            <a:r>
              <a:rPr lang="en-US" dirty="0" smtClean="0"/>
              <a:t>the </a:t>
            </a:r>
            <a:r>
              <a:rPr lang="en-US" dirty="0"/>
              <a:t>cells retool, replicate their DNA, begin to increase in mass, and finally divide.</a:t>
            </a:r>
          </a:p>
          <a:p>
            <a:pPr algn="l" rtl="0"/>
            <a:r>
              <a:rPr lang="en-US" dirty="0" smtClean="0"/>
              <a:t>Length of  </a:t>
            </a:r>
            <a:r>
              <a:rPr lang="en-US" dirty="0"/>
              <a:t>lag phase varies </a:t>
            </a:r>
            <a:endParaRPr lang="en-US" dirty="0" smtClean="0"/>
          </a:p>
          <a:p>
            <a:pPr algn="l" rtl="0"/>
            <a:r>
              <a:rPr lang="en-US" b="1" dirty="0" smtClean="0">
                <a:solidFill>
                  <a:srgbClr val="FF0000"/>
                </a:solidFill>
              </a:rPr>
              <a:t>quite </a:t>
            </a:r>
            <a:r>
              <a:rPr lang="en-US" b="1" dirty="0">
                <a:solidFill>
                  <a:srgbClr val="FF0000"/>
                </a:solidFill>
              </a:rPr>
              <a:t>long </a:t>
            </a:r>
            <a:r>
              <a:rPr lang="en-US" b="1" dirty="0" smtClean="0">
                <a:solidFill>
                  <a:srgbClr val="FF0000"/>
                </a:solidFill>
              </a:rPr>
              <a:t> </a:t>
            </a:r>
            <a:r>
              <a:rPr lang="en-US" dirty="0" smtClean="0"/>
              <a:t>if </a:t>
            </a:r>
            <a:r>
              <a:rPr lang="en-US" dirty="0"/>
              <a:t>the </a:t>
            </a:r>
            <a:r>
              <a:rPr lang="en-US" dirty="0">
                <a:solidFill>
                  <a:srgbClr val="FF0000"/>
                </a:solidFill>
              </a:rPr>
              <a:t>inoculum is from an old culture </a:t>
            </a:r>
            <a:r>
              <a:rPr lang="en-US" dirty="0"/>
              <a:t>or one that has been refrigerated.  </a:t>
            </a:r>
            <a:endParaRPr lang="en-US" dirty="0" smtClean="0"/>
          </a:p>
          <a:p>
            <a:pPr algn="l" rtl="0"/>
            <a:r>
              <a:rPr lang="en-US" dirty="0" smtClean="0">
                <a:solidFill>
                  <a:srgbClr val="FF0000"/>
                </a:solidFill>
              </a:rPr>
              <a:t>medium </a:t>
            </a:r>
            <a:r>
              <a:rPr lang="en-US" dirty="0">
                <a:solidFill>
                  <a:srgbClr val="FF0000"/>
                </a:solidFill>
              </a:rPr>
              <a:t>chemically different medium </a:t>
            </a:r>
          </a:p>
          <a:p>
            <a:pPr algn="l" rtl="0"/>
            <a:r>
              <a:rPr lang="en-US" b="1" dirty="0" smtClean="0">
                <a:solidFill>
                  <a:srgbClr val="FF0000"/>
                </a:solidFill>
              </a:rPr>
              <a:t>Short when </a:t>
            </a:r>
            <a:r>
              <a:rPr lang="en-US" dirty="0" smtClean="0">
                <a:solidFill>
                  <a:srgbClr val="FF0000"/>
                </a:solidFill>
              </a:rPr>
              <a:t>a young, vigorously growing exponential phase culture is transferred to fresh medium of the same composition</a:t>
            </a:r>
            <a:r>
              <a:rPr lang="en-US" dirty="0" smtClean="0"/>
              <a:t>, </a:t>
            </a:r>
            <a:r>
              <a:rPr lang="en-US" dirty="0"/>
              <a:t>the lag phase will be short or absent.</a:t>
            </a:r>
          </a:p>
        </p:txBody>
      </p:sp>
    </p:spTree>
    <p:extLst>
      <p:ext uri="{BB962C8B-B14F-4D97-AF65-F5344CB8AC3E}">
        <p14:creationId xmlns:p14="http://schemas.microsoft.com/office/powerpoint/2010/main" val="2561111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624"/>
            <a:ext cx="9036496" cy="6463308"/>
          </a:xfrm>
          <a:prstGeom prst="rect">
            <a:avLst/>
          </a:prstGeom>
        </p:spPr>
        <p:txBody>
          <a:bodyPr wrap="square">
            <a:spAutoFit/>
          </a:bodyPr>
          <a:lstStyle/>
          <a:p>
            <a:pPr algn="l" rtl="0"/>
            <a:r>
              <a:rPr lang="en-US" b="1" dirty="0">
                <a:solidFill>
                  <a:srgbClr val="FF0000"/>
                </a:solidFill>
              </a:rPr>
              <a:t>Exponential Phase</a:t>
            </a:r>
            <a:endParaRPr lang="en-US" dirty="0">
              <a:solidFill>
                <a:srgbClr val="FF0000"/>
              </a:solidFill>
            </a:endParaRPr>
          </a:p>
          <a:p>
            <a:pPr algn="l" rtl="0"/>
            <a:r>
              <a:rPr lang="en-US" dirty="0" smtClean="0"/>
              <a:t>microorganisms </a:t>
            </a:r>
            <a:r>
              <a:rPr lang="en-US" dirty="0"/>
              <a:t>are growing and dividing at the maximal rate possible given their genetic potential, the nature of the medium, and the conditions under which they are growing. Their rate of growth is constant during the exponential phase; that is, the microorganisms  are dividing and </a:t>
            </a:r>
            <a:r>
              <a:rPr lang="en-US" b="1" dirty="0">
                <a:solidFill>
                  <a:srgbClr val="C00000"/>
                </a:solidFill>
              </a:rPr>
              <a:t>doubling in number at regular intervals</a:t>
            </a:r>
            <a:r>
              <a:rPr lang="en-US" dirty="0"/>
              <a:t>. Because each  individual  divides  at  a  slightly  different  moment,  the growth curve rises smoothly rather than in discrete jumps . The population is most uniform in terms of chemical and physiological properties during this phase; therefore exponential phase cultures are usually used in biochemical and physiological studies</a:t>
            </a:r>
            <a:r>
              <a:rPr lang="en-US" dirty="0" smtClean="0"/>
              <a:t>.</a:t>
            </a:r>
          </a:p>
          <a:p>
            <a:pPr algn="l" rtl="0"/>
            <a:r>
              <a:rPr lang="en-US" b="1" dirty="0">
                <a:solidFill>
                  <a:srgbClr val="FF0000"/>
                </a:solidFill>
              </a:rPr>
              <a:t>Stationary </a:t>
            </a:r>
            <a:r>
              <a:rPr lang="en-US" b="1" dirty="0" smtClean="0">
                <a:solidFill>
                  <a:srgbClr val="FF0000"/>
                </a:solidFill>
              </a:rPr>
              <a:t>Phase</a:t>
            </a:r>
            <a:endParaRPr lang="en-US" dirty="0">
              <a:solidFill>
                <a:srgbClr val="FF0000"/>
              </a:solidFill>
            </a:endParaRPr>
          </a:p>
          <a:p>
            <a:pPr algn="l" rtl="0"/>
            <a:r>
              <a:rPr lang="en-US" dirty="0" smtClean="0"/>
              <a:t>usually </a:t>
            </a:r>
            <a:r>
              <a:rPr lang="en-US" dirty="0"/>
              <a:t>is attained by bacteria at a population level of around 10</a:t>
            </a:r>
            <a:r>
              <a:rPr lang="en-US" baseline="30000" dirty="0"/>
              <a:t>9</a:t>
            </a:r>
            <a:r>
              <a:rPr lang="en-US" dirty="0"/>
              <a:t>  cells per </a:t>
            </a:r>
            <a:r>
              <a:rPr lang="en-US" dirty="0" smtClean="0"/>
              <a:t>ml</a:t>
            </a:r>
          </a:p>
          <a:p>
            <a:pPr algn="l" rtl="0"/>
            <a:r>
              <a:rPr lang="en-US" b="1" dirty="0" smtClean="0">
                <a:solidFill>
                  <a:srgbClr val="C00000"/>
                </a:solidFill>
              </a:rPr>
              <a:t>the total number of viable microorganisms remains constant </a:t>
            </a:r>
            <a:r>
              <a:rPr lang="en-US" dirty="0" smtClean="0"/>
              <a:t>because balance </a:t>
            </a:r>
            <a:r>
              <a:rPr lang="en-US" dirty="0"/>
              <a:t>between cell division and cell </a:t>
            </a:r>
            <a:r>
              <a:rPr lang="en-US" dirty="0" smtClean="0"/>
              <a:t>death</a:t>
            </a:r>
            <a:endParaRPr lang="en-US" dirty="0"/>
          </a:p>
          <a:p>
            <a:pPr algn="l" rtl="0"/>
            <a:r>
              <a:rPr lang="en-US" b="1" dirty="0" smtClean="0">
                <a:solidFill>
                  <a:srgbClr val="0070C0"/>
                </a:solidFill>
              </a:rPr>
              <a:t>Why</a:t>
            </a:r>
            <a:r>
              <a:rPr lang="en-US" dirty="0" smtClean="0"/>
              <a:t> Microbial </a:t>
            </a:r>
            <a:r>
              <a:rPr lang="en-US" dirty="0"/>
              <a:t>populations enter the stationary </a:t>
            </a:r>
            <a:r>
              <a:rPr lang="en-US" dirty="0" smtClean="0"/>
              <a:t>phase. </a:t>
            </a:r>
          </a:p>
          <a:p>
            <a:pPr algn="l" rtl="0"/>
            <a:r>
              <a:rPr lang="en-US" dirty="0" smtClean="0">
                <a:solidFill>
                  <a:srgbClr val="FF0000"/>
                </a:solidFill>
              </a:rPr>
              <a:t>1-nutrient </a:t>
            </a:r>
            <a:r>
              <a:rPr lang="en-US" dirty="0">
                <a:solidFill>
                  <a:srgbClr val="FF0000"/>
                </a:solidFill>
              </a:rPr>
              <a:t>limitation; if an essential nutrient is severely depleted, population growth will slow. </a:t>
            </a:r>
            <a:r>
              <a:rPr lang="en-US" dirty="0" smtClean="0">
                <a:solidFill>
                  <a:srgbClr val="FF0000"/>
                </a:solidFill>
              </a:rPr>
              <a:t>2- </a:t>
            </a:r>
            <a:r>
              <a:rPr lang="en-US" dirty="0" smtClean="0">
                <a:solidFill>
                  <a:srgbClr val="7030A0"/>
                </a:solidFill>
              </a:rPr>
              <a:t>Aerobic </a:t>
            </a:r>
            <a:r>
              <a:rPr lang="en-US" dirty="0">
                <a:solidFill>
                  <a:srgbClr val="7030A0"/>
                </a:solidFill>
              </a:rPr>
              <a:t>organisms often are limited by O2 availability. Oxygen is not very soluble and may be depleted so quickly that only the surface of a culture will have an O2  concentration adequate for growth. The cells beneath the surface will not be able to grow unless the culture is shaken or aerated in another way</a:t>
            </a:r>
            <a:r>
              <a:rPr lang="en-US" dirty="0" smtClean="0">
                <a:solidFill>
                  <a:srgbClr val="7030A0"/>
                </a:solidFill>
              </a:rPr>
              <a:t>.</a:t>
            </a:r>
          </a:p>
          <a:p>
            <a:pPr algn="l" rtl="0"/>
            <a:r>
              <a:rPr lang="en-US" dirty="0" smtClean="0">
                <a:solidFill>
                  <a:schemeClr val="accent2">
                    <a:lumMod val="50000"/>
                  </a:schemeClr>
                </a:solidFill>
              </a:rPr>
              <a:t>3- </a:t>
            </a:r>
            <a:r>
              <a:rPr lang="en-US" dirty="0">
                <a:solidFill>
                  <a:schemeClr val="accent2">
                    <a:lumMod val="50000"/>
                  </a:schemeClr>
                </a:solidFill>
              </a:rPr>
              <a:t>Population growth also may cease due to the accumulation of toxic waste products. </a:t>
            </a:r>
          </a:p>
          <a:p>
            <a:pPr algn="l" rtl="0"/>
            <a:r>
              <a:rPr lang="en-US" b="1" dirty="0">
                <a:solidFill>
                  <a:srgbClr val="FF0000"/>
                </a:solidFill>
              </a:rPr>
              <a:t>Death Phase</a:t>
            </a:r>
            <a:endParaRPr lang="en-US" dirty="0">
              <a:solidFill>
                <a:srgbClr val="FF0000"/>
              </a:solidFill>
            </a:endParaRPr>
          </a:p>
          <a:p>
            <a:pPr algn="l" rtl="0"/>
            <a:r>
              <a:rPr lang="en-US" dirty="0"/>
              <a:t>Detrimental environmental changes like nutrient deprivation and the buildup of toxic wastes lead to the decline in the number of viable cells </a:t>
            </a:r>
          </a:p>
        </p:txBody>
      </p:sp>
    </p:spTree>
    <p:extLst>
      <p:ext uri="{BB962C8B-B14F-4D97-AF65-F5344CB8AC3E}">
        <p14:creationId xmlns:p14="http://schemas.microsoft.com/office/powerpoint/2010/main" val="90213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3"/>
          <p:cNvPicPr>
            <a:picLocks noChangeAspect="1" noChangeArrowheads="1"/>
          </p:cNvPicPr>
          <p:nvPr/>
        </p:nvPicPr>
        <p:blipFill>
          <a:blip r:embed="rId2">
            <a:extLst>
              <a:ext uri="{28A0092B-C50C-407E-A947-70E740481C1C}">
                <a14:useLocalDpi xmlns:a14="http://schemas.microsoft.com/office/drawing/2010/main" val="0"/>
              </a:ext>
            </a:extLst>
          </a:blip>
          <a:srcRect b="28323"/>
          <a:stretch>
            <a:fillRect/>
          </a:stretch>
        </p:blipFill>
        <p:spPr bwMode="auto">
          <a:xfrm>
            <a:off x="323527" y="3717032"/>
            <a:ext cx="7914181" cy="2448272"/>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24"/>
          <p:cNvPicPr>
            <a:picLocks noChangeAspect="1" noChangeArrowheads="1"/>
          </p:cNvPicPr>
          <p:nvPr/>
        </p:nvPicPr>
        <p:blipFill>
          <a:blip r:embed="rId2">
            <a:extLst>
              <a:ext uri="{28A0092B-C50C-407E-A947-70E740481C1C}">
                <a14:useLocalDpi xmlns:a14="http://schemas.microsoft.com/office/drawing/2010/main" val="0"/>
              </a:ext>
            </a:extLst>
          </a:blip>
          <a:srcRect t="83659"/>
          <a:stretch>
            <a:fillRect/>
          </a:stretch>
        </p:blipFill>
        <p:spPr bwMode="auto">
          <a:xfrm>
            <a:off x="237975" y="5805264"/>
            <a:ext cx="8085284" cy="72008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16317" y="0"/>
            <a:ext cx="9178707"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1588"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The Mathematics of Growth</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1588"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63435"/>
                </a:solidFill>
                <a:effectLst/>
                <a:latin typeface="Times New Roman" pitchFamily="18" charset="0"/>
                <a:ea typeface="Calibri" pitchFamily="34" charset="0"/>
                <a:cs typeface="Times New Roman" pitchFamily="18" charset="0"/>
              </a:rPr>
              <a:t>Growth rate studies contribute to basic physiological and ecological research and the solution of applied problems in industry.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1588"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63435"/>
                </a:solidFill>
                <a:effectLst/>
                <a:latin typeface="Times New Roman" pitchFamily="18" charset="0"/>
                <a:ea typeface="Calibri" pitchFamily="34" charset="0"/>
                <a:cs typeface="Times New Roman" pitchFamily="18" charset="0"/>
              </a:rPr>
              <a:t>During the exponential phase each microorganism is dividing at constant intervals. Thus the population will double in number during a specific length of time called the </a:t>
            </a:r>
            <a:r>
              <a:rPr kumimoji="0" lang="en-US" sz="2000" b="1" i="0" u="none" strike="noStrike" cap="none" normalizeH="0" baseline="0" dirty="0" smtClean="0">
                <a:ln>
                  <a:noFill/>
                </a:ln>
                <a:solidFill>
                  <a:srgbClr val="363435"/>
                </a:solidFill>
                <a:effectLst/>
                <a:latin typeface="Times New Roman" pitchFamily="18" charset="0"/>
                <a:ea typeface="Calibri" pitchFamily="34" charset="0"/>
                <a:cs typeface="Times New Roman" pitchFamily="18" charset="0"/>
              </a:rPr>
              <a:t>generation time </a:t>
            </a:r>
            <a:r>
              <a:rPr kumimoji="0" lang="en-US" sz="2000" b="0" i="0" u="none" strike="noStrike" cap="none" normalizeH="0" baseline="0" dirty="0" smtClean="0">
                <a:ln>
                  <a:noFill/>
                </a:ln>
                <a:solidFill>
                  <a:srgbClr val="363435"/>
                </a:solidFill>
                <a:effectLst/>
                <a:latin typeface="Times New Roman" pitchFamily="18" charset="0"/>
                <a:ea typeface="Calibri" pitchFamily="34" charset="0"/>
                <a:cs typeface="Times New Roman" pitchFamily="18" charset="0"/>
              </a:rPr>
              <a:t>or </a:t>
            </a:r>
            <a:r>
              <a:rPr kumimoji="0" lang="en-US" sz="2000" b="1" i="0" u="none" strike="noStrike" cap="none" normalizeH="0" baseline="0" dirty="0" smtClean="0">
                <a:ln>
                  <a:noFill/>
                </a:ln>
                <a:solidFill>
                  <a:srgbClr val="363435"/>
                </a:solidFill>
                <a:effectLst/>
                <a:latin typeface="Times New Roman" pitchFamily="18" charset="0"/>
                <a:ea typeface="Calibri" pitchFamily="34" charset="0"/>
                <a:cs typeface="Times New Roman" pitchFamily="18" charset="0"/>
              </a:rPr>
              <a:t>doubling time. </a:t>
            </a:r>
            <a:r>
              <a:rPr kumimoji="0" lang="en-US" sz="2000" b="0" i="0" u="none" strike="noStrike" cap="none" normalizeH="0" baseline="0" dirty="0" smtClean="0">
                <a:ln>
                  <a:noFill/>
                </a:ln>
                <a:solidFill>
                  <a:srgbClr val="363435"/>
                </a:solidFill>
                <a:effectLst/>
                <a:latin typeface="Times New Roman" pitchFamily="18" charset="0"/>
                <a:ea typeface="Calibri" pitchFamily="34" charset="0"/>
                <a:cs typeface="Times New Roman" pitchFamily="18" charset="0"/>
              </a:rPr>
              <a:t>This situation can be illustrated with a simple example. Suppose that a culture tube is inoculated with one cell that divides every 20 minutes. The population will be 2 cells after 20 minutes, 4 cells after 40 minutes, and so forth. Because the population is doubling every generation, the increase in population is always 2</a:t>
            </a:r>
            <a:r>
              <a:rPr kumimoji="0" lang="en-US" sz="2000" b="0" i="1" u="none" strike="noStrike" cap="none" normalizeH="0" baseline="0" dirty="0" smtClean="0">
                <a:ln>
                  <a:noFill/>
                </a:ln>
                <a:solidFill>
                  <a:srgbClr val="363435"/>
                </a:solidFill>
                <a:effectLst/>
                <a:latin typeface="Times New Roman" pitchFamily="18" charset="0"/>
                <a:ea typeface="Calibri" pitchFamily="34" charset="0"/>
                <a:cs typeface="Times New Roman" pitchFamily="18" charset="0"/>
              </a:rPr>
              <a:t>n </a:t>
            </a:r>
            <a:r>
              <a:rPr kumimoji="0" lang="en-US" sz="2000" b="0" i="0" u="none" strike="noStrike" cap="none" normalizeH="0" baseline="0" dirty="0" smtClean="0">
                <a:ln>
                  <a:noFill/>
                </a:ln>
                <a:solidFill>
                  <a:srgbClr val="363435"/>
                </a:solidFill>
                <a:effectLst/>
                <a:latin typeface="Times New Roman" pitchFamily="18" charset="0"/>
                <a:ea typeface="Calibri" pitchFamily="34" charset="0"/>
                <a:cs typeface="Times New Roman" pitchFamily="18" charset="0"/>
              </a:rPr>
              <a:t>where </a:t>
            </a:r>
            <a:r>
              <a:rPr kumimoji="0" lang="en-US" sz="2000" b="0" i="1" u="none" strike="noStrike" cap="none" normalizeH="0" baseline="0" dirty="0" smtClean="0">
                <a:ln>
                  <a:noFill/>
                </a:ln>
                <a:solidFill>
                  <a:srgbClr val="363435"/>
                </a:solidFill>
                <a:effectLst/>
                <a:latin typeface="Times New Roman" pitchFamily="18" charset="0"/>
                <a:ea typeface="Calibri" pitchFamily="34" charset="0"/>
                <a:cs typeface="Times New Roman" pitchFamily="18" charset="0"/>
              </a:rPr>
              <a:t>n </a:t>
            </a:r>
            <a:r>
              <a:rPr kumimoji="0" lang="en-US" sz="2000" b="0" i="0" u="none" strike="noStrike" cap="none" normalizeH="0" baseline="0" dirty="0" smtClean="0">
                <a:ln>
                  <a:noFill/>
                </a:ln>
                <a:solidFill>
                  <a:srgbClr val="363435"/>
                </a:solidFill>
                <a:effectLst/>
                <a:latin typeface="Times New Roman" pitchFamily="18" charset="0"/>
                <a:ea typeface="Calibri" pitchFamily="34" charset="0"/>
                <a:cs typeface="Times New Roman" pitchFamily="18" charset="0"/>
              </a:rPr>
              <a:t>is the number of generations. The resulting population increase is exponential or logarithmic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1588"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4"/>
          <p:cNvSpPr>
            <a:spLocks noChangeArrowheads="1"/>
          </p:cNvSpPr>
          <p:nvPr/>
        </p:nvSpPr>
        <p:spPr bwMode="auto">
          <a:xfrm>
            <a:off x="0" y="1822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0955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5"/>
          <p:cNvSpPr>
            <a:spLocks noChangeArrowheads="1"/>
          </p:cNvSpPr>
          <p:nvPr/>
        </p:nvSpPr>
        <p:spPr bwMode="auto">
          <a:xfrm>
            <a:off x="0" y="2133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047608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2167"/>
            <a:ext cx="9036496" cy="5632311"/>
          </a:xfrm>
          <a:prstGeom prst="rect">
            <a:avLst/>
          </a:prstGeom>
        </p:spPr>
        <p:txBody>
          <a:bodyPr wrap="square">
            <a:spAutoFit/>
          </a:bodyPr>
          <a:lstStyle/>
          <a:p>
            <a:pPr algn="l" rtl="0"/>
            <a:r>
              <a:rPr lang="en-US" sz="2000" b="1" dirty="0">
                <a:solidFill>
                  <a:srgbClr val="FF0000"/>
                </a:solidFill>
              </a:rPr>
              <a:t>BACTERIAL GROWTH NUTRITIONAL </a:t>
            </a:r>
            <a:r>
              <a:rPr lang="en-US" sz="2000" b="1" dirty="0" smtClean="0">
                <a:solidFill>
                  <a:srgbClr val="FF0000"/>
                </a:solidFill>
              </a:rPr>
              <a:t>REQUIREMENTS</a:t>
            </a:r>
          </a:p>
          <a:p>
            <a:pPr algn="l" rtl="0"/>
            <a:r>
              <a:rPr lang="en-US" sz="2000" b="1" dirty="0">
                <a:solidFill>
                  <a:srgbClr val="0070C0"/>
                </a:solidFill>
              </a:rPr>
              <a:t>1. Water </a:t>
            </a:r>
            <a:r>
              <a:rPr lang="en-US" sz="2000" dirty="0">
                <a:solidFill>
                  <a:srgbClr val="0070C0"/>
                </a:solidFill>
              </a:rPr>
              <a:t>- </a:t>
            </a:r>
            <a:r>
              <a:rPr lang="en-US" sz="2000" dirty="0"/>
              <a:t>70 to 80% of a bacterial cell is water</a:t>
            </a:r>
          </a:p>
          <a:p>
            <a:pPr algn="l" rtl="0"/>
            <a:r>
              <a:rPr lang="en-US" sz="2000" dirty="0"/>
              <a:t> </a:t>
            </a:r>
          </a:p>
          <a:p>
            <a:pPr algn="l" rtl="0"/>
            <a:r>
              <a:rPr lang="en-US" sz="2000" b="1" dirty="0">
                <a:solidFill>
                  <a:srgbClr val="0070C0"/>
                </a:solidFill>
              </a:rPr>
              <a:t>2. Carbon and energy source </a:t>
            </a:r>
            <a:r>
              <a:rPr lang="en-US" sz="2000" dirty="0"/>
              <a:t>(may be same or different) </a:t>
            </a:r>
            <a:r>
              <a:rPr lang="en-US" sz="2000" b="1" dirty="0">
                <a:solidFill>
                  <a:srgbClr val="C00000"/>
                </a:solidFill>
              </a:rPr>
              <a:t>Carbon source - CO 2 or organic molecules</a:t>
            </a:r>
          </a:p>
          <a:p>
            <a:pPr algn="l" rtl="0"/>
            <a:r>
              <a:rPr lang="en-US" sz="2000" b="1" dirty="0">
                <a:solidFill>
                  <a:srgbClr val="7030A0"/>
                </a:solidFill>
              </a:rPr>
              <a:t>autotrophs - (</a:t>
            </a:r>
            <a:r>
              <a:rPr lang="en-US" sz="2000" b="1" dirty="0" err="1">
                <a:solidFill>
                  <a:srgbClr val="7030A0"/>
                </a:solidFill>
              </a:rPr>
              <a:t>lithotrophs</a:t>
            </a:r>
            <a:r>
              <a:rPr lang="en-US" sz="2000" dirty="0"/>
              <a:t>)-  can use CO 2 as the sole carbon source for all cellular organic molecules </a:t>
            </a:r>
            <a:r>
              <a:rPr lang="en-US" sz="2000" b="1" dirty="0">
                <a:solidFill>
                  <a:srgbClr val="7030A0"/>
                </a:solidFill>
              </a:rPr>
              <a:t>heterotrophs - (</a:t>
            </a:r>
            <a:r>
              <a:rPr lang="en-US" sz="2000" b="1" dirty="0" err="1">
                <a:solidFill>
                  <a:srgbClr val="7030A0"/>
                </a:solidFill>
              </a:rPr>
              <a:t>organotrophs</a:t>
            </a:r>
            <a:r>
              <a:rPr lang="en-US" sz="2000" dirty="0"/>
              <a:t>)- require an organic molecule as the carbon   source   </a:t>
            </a:r>
            <a:r>
              <a:rPr lang="en-US" sz="2000" dirty="0" err="1"/>
              <a:t>monosaccharides</a:t>
            </a:r>
            <a:r>
              <a:rPr lang="en-US" sz="2000" dirty="0"/>
              <a:t>    -   glucose,    </a:t>
            </a:r>
            <a:r>
              <a:rPr lang="en-US" sz="2000" dirty="0" err="1"/>
              <a:t>galactose</a:t>
            </a:r>
            <a:r>
              <a:rPr lang="en-US" sz="2000" dirty="0"/>
              <a:t>,    fructose,   ribose,   etc. disaccharides - sucrose </a:t>
            </a:r>
            <a:r>
              <a:rPr lang="en-US" sz="2000" i="1" dirty="0"/>
              <a:t>(E. coli </a:t>
            </a:r>
            <a:r>
              <a:rPr lang="en-US" sz="2000" i="1" dirty="0" smtClean="0"/>
              <a:t> </a:t>
            </a:r>
            <a:r>
              <a:rPr lang="en-US" sz="2000" dirty="0" smtClean="0"/>
              <a:t>can't </a:t>
            </a:r>
            <a:r>
              <a:rPr lang="en-US" sz="2000" dirty="0"/>
              <a:t>use), lactose </a:t>
            </a:r>
            <a:r>
              <a:rPr lang="en-US" sz="2000" i="1" dirty="0"/>
              <a:t>(S. </a:t>
            </a:r>
            <a:r>
              <a:rPr lang="en-US" sz="2000" i="1" dirty="0" err="1"/>
              <a:t>typhimurium</a:t>
            </a:r>
            <a:r>
              <a:rPr lang="en-US" sz="2000" i="1" dirty="0"/>
              <a:t> </a:t>
            </a:r>
            <a:r>
              <a:rPr lang="en-US" sz="2000" dirty="0"/>
              <a:t>can't use)</a:t>
            </a:r>
          </a:p>
          <a:p>
            <a:pPr algn="l" rtl="0"/>
            <a:r>
              <a:rPr lang="en-US" sz="2000" dirty="0"/>
              <a:t>organic acids - succinate, lactate, acetate amino acids - glutamate, arginine alcohols - glycerol, </a:t>
            </a:r>
            <a:r>
              <a:rPr lang="en-US" sz="2000" dirty="0" err="1"/>
              <a:t>ribitol</a:t>
            </a:r>
            <a:r>
              <a:rPr lang="en-US" sz="2000" dirty="0"/>
              <a:t> fatty acids</a:t>
            </a:r>
          </a:p>
          <a:p>
            <a:pPr algn="l" rtl="0"/>
            <a:r>
              <a:rPr lang="en-US" sz="2000" b="1" dirty="0" smtClean="0">
                <a:solidFill>
                  <a:srgbClr val="C00000"/>
                </a:solidFill>
              </a:rPr>
              <a:t>Energy   </a:t>
            </a:r>
            <a:r>
              <a:rPr lang="en-US" sz="2000" b="1" dirty="0">
                <a:solidFill>
                  <a:srgbClr val="C00000"/>
                </a:solidFill>
              </a:rPr>
              <a:t>source   </a:t>
            </a:r>
            <a:r>
              <a:rPr lang="en-US" sz="2000" dirty="0"/>
              <a:t>-   light   (photosynthesize),    inorganic,    or   organic   compounds </a:t>
            </a:r>
            <a:r>
              <a:rPr lang="en-US" sz="2000" b="1" dirty="0">
                <a:solidFill>
                  <a:srgbClr val="7030A0"/>
                </a:solidFill>
              </a:rPr>
              <a:t>photoautotrophs </a:t>
            </a:r>
            <a:r>
              <a:rPr lang="en-US" sz="2000" dirty="0"/>
              <a:t>- grow with light and CO 2 (e.g., cyanobacteria)</a:t>
            </a:r>
          </a:p>
          <a:p>
            <a:pPr algn="l" rtl="0"/>
            <a:r>
              <a:rPr lang="en-US" sz="2000" b="1" dirty="0">
                <a:solidFill>
                  <a:srgbClr val="7030A0"/>
                </a:solidFill>
              </a:rPr>
              <a:t>chemoautotrophs</a:t>
            </a:r>
            <a:r>
              <a:rPr lang="en-US" sz="2000" dirty="0"/>
              <a:t> - oxidation of inorganic compounds (e.g., H 2 , S, H 2 S, Fe, NH 3 </a:t>
            </a:r>
            <a:r>
              <a:rPr lang="en-US" sz="2000" dirty="0" smtClean="0"/>
              <a:t>);</a:t>
            </a:r>
            <a:endParaRPr lang="en-US" sz="2000" dirty="0"/>
          </a:p>
          <a:p>
            <a:pPr algn="l" rtl="0"/>
            <a:r>
              <a:rPr lang="en-US" sz="2000" dirty="0"/>
              <a:t>carbon from CO </a:t>
            </a:r>
            <a:r>
              <a:rPr lang="en-US" sz="2000" dirty="0" smtClean="0"/>
              <a:t>2</a:t>
            </a:r>
            <a:endParaRPr lang="en-US" sz="2000" dirty="0"/>
          </a:p>
          <a:p>
            <a:pPr algn="l" rtl="0"/>
            <a:r>
              <a:rPr lang="en-US" sz="2000" b="1" dirty="0" err="1">
                <a:solidFill>
                  <a:srgbClr val="7030A0"/>
                </a:solidFill>
              </a:rPr>
              <a:t>photoheterotrophs</a:t>
            </a:r>
            <a:r>
              <a:rPr lang="en-US" sz="2000" b="1" dirty="0">
                <a:solidFill>
                  <a:srgbClr val="7030A0"/>
                </a:solidFill>
              </a:rPr>
              <a:t> </a:t>
            </a:r>
            <a:r>
              <a:rPr lang="en-US" sz="2000" dirty="0"/>
              <a:t>- grow with light and organic carbon source (e.g., purple bacteria</a:t>
            </a:r>
            <a:r>
              <a:rPr lang="en-US" sz="2000" dirty="0" smtClean="0"/>
              <a:t>)</a:t>
            </a:r>
            <a:endParaRPr lang="en-US" sz="2000" dirty="0"/>
          </a:p>
          <a:p>
            <a:pPr algn="l" rtl="0"/>
            <a:r>
              <a:rPr lang="en-US" sz="2000" b="1" dirty="0" err="1">
                <a:solidFill>
                  <a:srgbClr val="7030A0"/>
                </a:solidFill>
              </a:rPr>
              <a:t>chemoheterotrophs</a:t>
            </a:r>
            <a:r>
              <a:rPr lang="en-US" sz="2000" dirty="0"/>
              <a:t> - use organic molecules for both carbon and energy </a:t>
            </a:r>
            <a:r>
              <a:rPr lang="en-US" sz="2000" dirty="0" smtClean="0"/>
              <a:t>source</a:t>
            </a:r>
            <a:endParaRPr lang="en-US" sz="2000" dirty="0"/>
          </a:p>
          <a:p>
            <a:pPr algn="l" rtl="0"/>
            <a:r>
              <a:rPr lang="en-US" sz="2000" b="1" dirty="0">
                <a:solidFill>
                  <a:srgbClr val="FF0000"/>
                </a:solidFill>
              </a:rPr>
              <a:t>Most bacteria and all human pathogens are </a:t>
            </a:r>
            <a:r>
              <a:rPr lang="en-US" sz="2000" b="1" dirty="0" err="1">
                <a:solidFill>
                  <a:srgbClr val="FF0000"/>
                </a:solidFill>
              </a:rPr>
              <a:t>chemoheterotrophs</a:t>
            </a:r>
            <a:endParaRPr lang="en-US" sz="2000" b="1" dirty="0">
              <a:solidFill>
                <a:srgbClr val="FF0000"/>
              </a:solidFill>
            </a:endParaRPr>
          </a:p>
        </p:txBody>
      </p:sp>
    </p:spTree>
    <p:extLst>
      <p:ext uri="{BB962C8B-B14F-4D97-AF65-F5344CB8AC3E}">
        <p14:creationId xmlns:p14="http://schemas.microsoft.com/office/powerpoint/2010/main" val="3118500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0648"/>
            <a:ext cx="8964488" cy="5324535"/>
          </a:xfrm>
          <a:prstGeom prst="rect">
            <a:avLst/>
          </a:prstGeom>
        </p:spPr>
        <p:txBody>
          <a:bodyPr wrap="square">
            <a:spAutoFit/>
          </a:bodyPr>
          <a:lstStyle/>
          <a:p>
            <a:pPr algn="l" rtl="0"/>
            <a:r>
              <a:rPr lang="en-US" sz="2000" b="1" dirty="0">
                <a:solidFill>
                  <a:srgbClr val="00B050"/>
                </a:solidFill>
              </a:rPr>
              <a:t>3. Nitrogen </a:t>
            </a:r>
            <a:r>
              <a:rPr lang="en-US" sz="2000" dirty="0"/>
              <a:t>- </a:t>
            </a:r>
            <a:r>
              <a:rPr lang="en-US" sz="2000" dirty="0" smtClean="0"/>
              <a:t>10</a:t>
            </a:r>
            <a:r>
              <a:rPr lang="en-US" sz="2000" dirty="0"/>
              <a:t>% dry weight is N (proteins, nucleic acids</a:t>
            </a:r>
            <a:r>
              <a:rPr lang="en-US" sz="2000" dirty="0" smtClean="0"/>
              <a:t>)</a:t>
            </a:r>
            <a:endParaRPr lang="en-US" sz="2000" dirty="0"/>
          </a:p>
          <a:p>
            <a:pPr algn="l" rtl="0"/>
            <a:r>
              <a:rPr lang="en-US" sz="2000" b="1" dirty="0">
                <a:solidFill>
                  <a:srgbClr val="C00000"/>
                </a:solidFill>
              </a:rPr>
              <a:t>Inorganic </a:t>
            </a:r>
            <a:r>
              <a:rPr lang="en-US" sz="2000" b="1" dirty="0" smtClean="0">
                <a:solidFill>
                  <a:srgbClr val="C00000"/>
                </a:solidFill>
              </a:rPr>
              <a:t>source</a:t>
            </a:r>
            <a:endParaRPr lang="en-US" sz="2000" dirty="0">
              <a:solidFill>
                <a:srgbClr val="C00000"/>
              </a:solidFill>
            </a:endParaRPr>
          </a:p>
          <a:p>
            <a:pPr algn="l" rtl="0"/>
            <a:r>
              <a:rPr lang="en-US" sz="2000" dirty="0">
                <a:solidFill>
                  <a:srgbClr val="7030A0"/>
                </a:solidFill>
              </a:rPr>
              <a:t>a.  ammonia:  NH </a:t>
            </a:r>
            <a:r>
              <a:rPr lang="en-US" sz="2000" dirty="0" smtClean="0">
                <a:solidFill>
                  <a:srgbClr val="7030A0"/>
                </a:solidFill>
              </a:rPr>
              <a:t>3</a:t>
            </a:r>
            <a:endParaRPr lang="en-US" sz="2000" dirty="0">
              <a:solidFill>
                <a:srgbClr val="7030A0"/>
              </a:solidFill>
            </a:endParaRPr>
          </a:p>
          <a:p>
            <a:pPr algn="l" rtl="0"/>
            <a:r>
              <a:rPr lang="en-US" sz="2000" dirty="0">
                <a:solidFill>
                  <a:srgbClr val="7030A0"/>
                </a:solidFill>
              </a:rPr>
              <a:t>b. nitrogen (N 2 ) fixation - </a:t>
            </a:r>
            <a:r>
              <a:rPr lang="en-US" sz="2000" i="1" dirty="0" err="1">
                <a:solidFill>
                  <a:srgbClr val="7030A0"/>
                </a:solidFill>
              </a:rPr>
              <a:t>Azotobacter</a:t>
            </a:r>
            <a:r>
              <a:rPr lang="en-US" sz="2000" i="1" dirty="0">
                <a:solidFill>
                  <a:srgbClr val="7030A0"/>
                </a:solidFill>
              </a:rPr>
              <a:t>, </a:t>
            </a:r>
            <a:r>
              <a:rPr lang="en-US" sz="2000" i="1" dirty="0" err="1">
                <a:solidFill>
                  <a:srgbClr val="7030A0"/>
                </a:solidFill>
              </a:rPr>
              <a:t>Klebsiella</a:t>
            </a:r>
            <a:r>
              <a:rPr lang="en-US" sz="2000" i="1" dirty="0">
                <a:solidFill>
                  <a:srgbClr val="7030A0"/>
                </a:solidFill>
              </a:rPr>
              <a:t>, Rhizobium</a:t>
            </a:r>
            <a:endParaRPr lang="en-US" sz="2000" dirty="0">
              <a:solidFill>
                <a:srgbClr val="7030A0"/>
              </a:solidFill>
            </a:endParaRPr>
          </a:p>
          <a:p>
            <a:pPr algn="l" rtl="0"/>
            <a:r>
              <a:rPr lang="en-US" sz="2000" dirty="0">
                <a:solidFill>
                  <a:srgbClr val="7030A0"/>
                </a:solidFill>
              </a:rPr>
              <a:t> </a:t>
            </a:r>
            <a:r>
              <a:rPr lang="en-US" sz="2000" dirty="0" smtClean="0">
                <a:solidFill>
                  <a:srgbClr val="7030A0"/>
                </a:solidFill>
              </a:rPr>
              <a:t>c</a:t>
            </a:r>
            <a:r>
              <a:rPr lang="en-US" sz="2000" dirty="0">
                <a:solidFill>
                  <a:srgbClr val="7030A0"/>
                </a:solidFill>
              </a:rPr>
              <a:t>. nitrate (NO 3 - ) or </a:t>
            </a:r>
            <a:r>
              <a:rPr lang="en-US" sz="2000" dirty="0" err="1">
                <a:solidFill>
                  <a:srgbClr val="7030A0"/>
                </a:solidFill>
              </a:rPr>
              <a:t>nitritre</a:t>
            </a:r>
            <a:r>
              <a:rPr lang="en-US" sz="2000" dirty="0">
                <a:solidFill>
                  <a:srgbClr val="7030A0"/>
                </a:solidFill>
              </a:rPr>
              <a:t> (NO 2 - </a:t>
            </a:r>
            <a:r>
              <a:rPr lang="en-US" sz="2000" dirty="0" smtClean="0">
                <a:solidFill>
                  <a:srgbClr val="7030A0"/>
                </a:solidFill>
              </a:rPr>
              <a:t>)</a:t>
            </a:r>
          </a:p>
          <a:p>
            <a:pPr algn="l" rtl="0"/>
            <a:r>
              <a:rPr lang="en-US" sz="2000" b="1" dirty="0">
                <a:solidFill>
                  <a:srgbClr val="C00000"/>
                </a:solidFill>
              </a:rPr>
              <a:t>Organic </a:t>
            </a:r>
            <a:r>
              <a:rPr lang="en-US" sz="2000" b="1" dirty="0" smtClean="0">
                <a:solidFill>
                  <a:srgbClr val="C00000"/>
                </a:solidFill>
              </a:rPr>
              <a:t>source</a:t>
            </a:r>
            <a:endParaRPr lang="en-US" sz="2000" dirty="0">
              <a:solidFill>
                <a:srgbClr val="C00000"/>
              </a:solidFill>
            </a:endParaRPr>
          </a:p>
          <a:p>
            <a:pPr algn="l" rtl="0"/>
            <a:r>
              <a:rPr lang="en-US" sz="2000" dirty="0" smtClean="0">
                <a:solidFill>
                  <a:srgbClr val="7030A0"/>
                </a:solidFill>
              </a:rPr>
              <a:t>amino </a:t>
            </a:r>
            <a:r>
              <a:rPr lang="en-US" sz="2000" dirty="0">
                <a:solidFill>
                  <a:srgbClr val="7030A0"/>
                </a:solidFill>
              </a:rPr>
              <a:t>acids (e.g., glutamate, glutamine, </a:t>
            </a:r>
            <a:r>
              <a:rPr lang="en-US" sz="2000" dirty="0" err="1">
                <a:solidFill>
                  <a:srgbClr val="7030A0"/>
                </a:solidFill>
              </a:rPr>
              <a:t>proline</a:t>
            </a:r>
            <a:r>
              <a:rPr lang="en-US" sz="2000" dirty="0" smtClean="0">
                <a:solidFill>
                  <a:srgbClr val="7030A0"/>
                </a:solidFill>
              </a:rPr>
              <a:t>)</a:t>
            </a:r>
          </a:p>
          <a:p>
            <a:pPr algn="l" rtl="0"/>
            <a:r>
              <a:rPr lang="en-US" sz="2000" b="1" dirty="0">
                <a:solidFill>
                  <a:srgbClr val="00B050"/>
                </a:solidFill>
              </a:rPr>
              <a:t>4. Inorganic ions</a:t>
            </a:r>
            <a:endParaRPr lang="en-US" sz="2000" dirty="0">
              <a:solidFill>
                <a:srgbClr val="00B050"/>
              </a:solidFill>
            </a:endParaRPr>
          </a:p>
          <a:p>
            <a:pPr algn="l" rtl="0"/>
            <a:r>
              <a:rPr lang="en-US" sz="2000" b="1" dirty="0">
                <a:solidFill>
                  <a:srgbClr val="C00000"/>
                </a:solidFill>
              </a:rPr>
              <a:t>Large amounts of</a:t>
            </a:r>
            <a:r>
              <a:rPr lang="en-US" sz="2000" dirty="0"/>
              <a:t>: </a:t>
            </a:r>
            <a:r>
              <a:rPr lang="en-US" sz="2000" dirty="0">
                <a:solidFill>
                  <a:srgbClr val="7030A0"/>
                </a:solidFill>
              </a:rPr>
              <a:t>SO </a:t>
            </a:r>
            <a:r>
              <a:rPr lang="en-US" sz="2000" baseline="-25000" dirty="0">
                <a:solidFill>
                  <a:srgbClr val="7030A0"/>
                </a:solidFill>
              </a:rPr>
              <a:t>4</a:t>
            </a:r>
            <a:r>
              <a:rPr lang="en-US" sz="2000" dirty="0">
                <a:solidFill>
                  <a:srgbClr val="7030A0"/>
                </a:solidFill>
              </a:rPr>
              <a:t> </a:t>
            </a:r>
            <a:r>
              <a:rPr lang="en-US" sz="2000" baseline="30000" dirty="0">
                <a:solidFill>
                  <a:srgbClr val="7030A0"/>
                </a:solidFill>
              </a:rPr>
              <a:t>2-</a:t>
            </a:r>
            <a:r>
              <a:rPr lang="en-US" sz="2000" dirty="0">
                <a:solidFill>
                  <a:srgbClr val="7030A0"/>
                </a:solidFill>
              </a:rPr>
              <a:t> (source of S: amino acids, coenzymes, proteins), </a:t>
            </a:r>
            <a:endParaRPr lang="en-US" sz="2000" dirty="0" smtClean="0">
              <a:solidFill>
                <a:srgbClr val="7030A0"/>
              </a:solidFill>
            </a:endParaRPr>
          </a:p>
          <a:p>
            <a:pPr algn="l" rtl="0"/>
            <a:r>
              <a:rPr lang="en-US" sz="2000" dirty="0" smtClean="0">
                <a:solidFill>
                  <a:srgbClr val="7030A0"/>
                </a:solidFill>
              </a:rPr>
              <a:t>PO </a:t>
            </a:r>
            <a:r>
              <a:rPr lang="en-US" sz="2000" baseline="-25000" dirty="0">
                <a:solidFill>
                  <a:srgbClr val="7030A0"/>
                </a:solidFill>
              </a:rPr>
              <a:t>4 </a:t>
            </a:r>
            <a:r>
              <a:rPr lang="en-US" sz="2000" baseline="30000" dirty="0">
                <a:solidFill>
                  <a:srgbClr val="7030A0"/>
                </a:solidFill>
              </a:rPr>
              <a:t>3-</a:t>
            </a:r>
            <a:r>
              <a:rPr lang="en-US" sz="2000" dirty="0">
                <a:solidFill>
                  <a:srgbClr val="7030A0"/>
                </a:solidFill>
              </a:rPr>
              <a:t> (NAD, ATP, nucleotides, etc.), K </a:t>
            </a:r>
            <a:r>
              <a:rPr lang="en-US" sz="2000" baseline="30000" dirty="0">
                <a:solidFill>
                  <a:srgbClr val="7030A0"/>
                </a:solidFill>
              </a:rPr>
              <a:t>+</a:t>
            </a:r>
            <a:r>
              <a:rPr lang="en-US" sz="2000" dirty="0">
                <a:solidFill>
                  <a:srgbClr val="7030A0"/>
                </a:solidFill>
              </a:rPr>
              <a:t> (principal </a:t>
            </a:r>
            <a:r>
              <a:rPr lang="en-US" sz="2000" dirty="0" err="1">
                <a:solidFill>
                  <a:srgbClr val="7030A0"/>
                </a:solidFill>
              </a:rPr>
              <a:t>cation</a:t>
            </a:r>
            <a:r>
              <a:rPr lang="en-US" sz="2000" dirty="0">
                <a:solidFill>
                  <a:srgbClr val="7030A0"/>
                </a:solidFill>
              </a:rPr>
              <a:t>, cofactor for enzymes), </a:t>
            </a:r>
            <a:endParaRPr lang="en-US" sz="2000" dirty="0" smtClean="0">
              <a:solidFill>
                <a:srgbClr val="7030A0"/>
              </a:solidFill>
            </a:endParaRPr>
          </a:p>
          <a:p>
            <a:pPr algn="l" rtl="0"/>
            <a:r>
              <a:rPr lang="en-US" sz="2000" dirty="0" smtClean="0">
                <a:solidFill>
                  <a:srgbClr val="7030A0"/>
                </a:solidFill>
              </a:rPr>
              <a:t>Na </a:t>
            </a:r>
            <a:r>
              <a:rPr lang="en-US" sz="2000" baseline="30000" dirty="0">
                <a:solidFill>
                  <a:srgbClr val="7030A0"/>
                </a:solidFill>
              </a:rPr>
              <a:t>+ </a:t>
            </a:r>
            <a:r>
              <a:rPr lang="en-US" sz="2000" dirty="0">
                <a:solidFill>
                  <a:srgbClr val="7030A0"/>
                </a:solidFill>
              </a:rPr>
              <a:t>(some halophiles), </a:t>
            </a:r>
            <a:endParaRPr lang="en-US" sz="2000" dirty="0" smtClean="0">
              <a:solidFill>
                <a:srgbClr val="7030A0"/>
              </a:solidFill>
            </a:endParaRPr>
          </a:p>
          <a:p>
            <a:pPr algn="l" rtl="0"/>
            <a:r>
              <a:rPr lang="en-US" sz="2000" dirty="0" smtClean="0">
                <a:solidFill>
                  <a:srgbClr val="7030A0"/>
                </a:solidFill>
              </a:rPr>
              <a:t>Mg </a:t>
            </a:r>
            <a:r>
              <a:rPr lang="en-US" sz="2000" baseline="30000" dirty="0">
                <a:solidFill>
                  <a:srgbClr val="7030A0"/>
                </a:solidFill>
              </a:rPr>
              <a:t>2+</a:t>
            </a:r>
            <a:r>
              <a:rPr lang="en-US" sz="2000" dirty="0">
                <a:solidFill>
                  <a:srgbClr val="7030A0"/>
                </a:solidFill>
              </a:rPr>
              <a:t> (counter ion for anionic, polymers, e.g., ribosomal RNA, and cofactor,  for enzymes),  </a:t>
            </a:r>
            <a:endParaRPr lang="en-US" sz="2000" dirty="0" smtClean="0">
              <a:solidFill>
                <a:srgbClr val="7030A0"/>
              </a:solidFill>
            </a:endParaRPr>
          </a:p>
          <a:p>
            <a:pPr algn="l" rtl="0"/>
            <a:r>
              <a:rPr lang="en-US" sz="2000" dirty="0" smtClean="0">
                <a:solidFill>
                  <a:srgbClr val="7030A0"/>
                </a:solidFill>
              </a:rPr>
              <a:t>Fe </a:t>
            </a:r>
            <a:r>
              <a:rPr lang="en-US" sz="2000" baseline="30000" dirty="0">
                <a:solidFill>
                  <a:srgbClr val="7030A0"/>
                </a:solidFill>
              </a:rPr>
              <a:t>2+</a:t>
            </a:r>
            <a:r>
              <a:rPr lang="en-US" sz="2000" dirty="0">
                <a:solidFill>
                  <a:srgbClr val="7030A0"/>
                </a:solidFill>
              </a:rPr>
              <a:t> (</a:t>
            </a:r>
            <a:r>
              <a:rPr lang="en-US" sz="2000" dirty="0" err="1">
                <a:solidFill>
                  <a:srgbClr val="7030A0"/>
                </a:solidFill>
              </a:rPr>
              <a:t>heme</a:t>
            </a:r>
            <a:r>
              <a:rPr lang="en-US" sz="2000" dirty="0">
                <a:solidFill>
                  <a:srgbClr val="7030A0"/>
                </a:solidFill>
              </a:rPr>
              <a:t>,  iron-sulfur  proteins), </a:t>
            </a:r>
            <a:endParaRPr lang="en-US" sz="2000" dirty="0" smtClean="0">
              <a:solidFill>
                <a:srgbClr val="7030A0"/>
              </a:solidFill>
            </a:endParaRPr>
          </a:p>
          <a:p>
            <a:pPr algn="l" rtl="0"/>
            <a:r>
              <a:rPr lang="en-US" sz="2000" dirty="0" smtClean="0">
                <a:solidFill>
                  <a:srgbClr val="7030A0"/>
                </a:solidFill>
              </a:rPr>
              <a:t> </a:t>
            </a:r>
            <a:r>
              <a:rPr lang="en-US" sz="2000" dirty="0" err="1">
                <a:solidFill>
                  <a:srgbClr val="7030A0"/>
                </a:solidFill>
              </a:rPr>
              <a:t>Ca</a:t>
            </a:r>
            <a:r>
              <a:rPr lang="en-US" sz="2000" dirty="0">
                <a:solidFill>
                  <a:srgbClr val="7030A0"/>
                </a:solidFill>
              </a:rPr>
              <a:t> </a:t>
            </a:r>
            <a:r>
              <a:rPr lang="en-US" sz="2000" baseline="30000" dirty="0">
                <a:solidFill>
                  <a:srgbClr val="7030A0"/>
                </a:solidFill>
              </a:rPr>
              <a:t>2+</a:t>
            </a:r>
            <a:r>
              <a:rPr lang="en-US" sz="2000" dirty="0">
                <a:solidFill>
                  <a:srgbClr val="7030A0"/>
                </a:solidFill>
              </a:rPr>
              <a:t> (</a:t>
            </a:r>
            <a:r>
              <a:rPr lang="en-US" sz="2000" dirty="0" err="1">
                <a:solidFill>
                  <a:srgbClr val="7030A0"/>
                </a:solidFill>
              </a:rPr>
              <a:t>gm</a:t>
            </a:r>
            <a:r>
              <a:rPr lang="en-US" sz="2000" dirty="0">
                <a:solidFill>
                  <a:srgbClr val="7030A0"/>
                </a:solidFill>
              </a:rPr>
              <a:t> </a:t>
            </a:r>
            <a:r>
              <a:rPr lang="en-US" sz="2000" baseline="30000" dirty="0">
                <a:solidFill>
                  <a:srgbClr val="7030A0"/>
                </a:solidFill>
              </a:rPr>
              <a:t>+</a:t>
            </a:r>
            <a:r>
              <a:rPr lang="en-US" sz="2000" dirty="0">
                <a:solidFill>
                  <a:srgbClr val="7030A0"/>
                </a:solidFill>
              </a:rPr>
              <a:t> cell walls</a:t>
            </a:r>
            <a:r>
              <a:rPr lang="en-US" sz="2000" dirty="0"/>
              <a:t>, lots in spores).</a:t>
            </a:r>
          </a:p>
          <a:p>
            <a:pPr algn="l" rtl="0"/>
            <a:r>
              <a:rPr lang="en-US" sz="2000" b="1" dirty="0">
                <a:solidFill>
                  <a:srgbClr val="C00000"/>
                </a:solidFill>
              </a:rPr>
              <a:t>Trace elements (micronutrients</a:t>
            </a:r>
            <a:r>
              <a:rPr lang="en-US" sz="2000" dirty="0"/>
              <a:t>):  </a:t>
            </a:r>
            <a:r>
              <a:rPr lang="en-US" sz="2000" b="1" dirty="0">
                <a:solidFill>
                  <a:srgbClr val="7030A0"/>
                </a:solidFill>
              </a:rPr>
              <a:t>Zn </a:t>
            </a:r>
            <a:r>
              <a:rPr lang="en-US" sz="2000" b="1" baseline="30000" dirty="0">
                <a:solidFill>
                  <a:srgbClr val="7030A0"/>
                </a:solidFill>
              </a:rPr>
              <a:t>2+</a:t>
            </a:r>
            <a:r>
              <a:rPr lang="en-US" sz="2000" b="1" dirty="0">
                <a:solidFill>
                  <a:srgbClr val="7030A0"/>
                </a:solidFill>
              </a:rPr>
              <a:t> </a:t>
            </a:r>
            <a:r>
              <a:rPr lang="en-US" sz="2000" dirty="0">
                <a:solidFill>
                  <a:srgbClr val="7030A0"/>
                </a:solidFill>
              </a:rPr>
              <a:t>, </a:t>
            </a:r>
            <a:r>
              <a:rPr lang="en-US" sz="2000" b="1" dirty="0" err="1">
                <a:solidFill>
                  <a:srgbClr val="7030A0"/>
                </a:solidFill>
              </a:rPr>
              <a:t>Mn</a:t>
            </a:r>
            <a:r>
              <a:rPr lang="en-US" sz="2000" b="1" dirty="0">
                <a:solidFill>
                  <a:srgbClr val="7030A0"/>
                </a:solidFill>
              </a:rPr>
              <a:t> </a:t>
            </a:r>
            <a:r>
              <a:rPr lang="en-US" sz="2000" b="1" baseline="30000" dirty="0">
                <a:solidFill>
                  <a:srgbClr val="7030A0"/>
                </a:solidFill>
              </a:rPr>
              <a:t>2+</a:t>
            </a:r>
            <a:r>
              <a:rPr lang="en-US" sz="2000" b="1" dirty="0">
                <a:solidFill>
                  <a:srgbClr val="7030A0"/>
                </a:solidFill>
              </a:rPr>
              <a:t> </a:t>
            </a:r>
            <a:r>
              <a:rPr lang="en-US" sz="2000" dirty="0">
                <a:solidFill>
                  <a:srgbClr val="7030A0"/>
                </a:solidFill>
              </a:rPr>
              <a:t>, </a:t>
            </a:r>
            <a:r>
              <a:rPr lang="en-US" sz="2000" b="1" dirty="0">
                <a:solidFill>
                  <a:srgbClr val="7030A0"/>
                </a:solidFill>
              </a:rPr>
              <a:t>Mo </a:t>
            </a:r>
            <a:r>
              <a:rPr lang="en-US" sz="2000" b="1" baseline="30000" dirty="0">
                <a:solidFill>
                  <a:srgbClr val="7030A0"/>
                </a:solidFill>
              </a:rPr>
              <a:t>2+</a:t>
            </a:r>
            <a:r>
              <a:rPr lang="en-US" sz="2000" b="1" dirty="0">
                <a:solidFill>
                  <a:srgbClr val="7030A0"/>
                </a:solidFill>
              </a:rPr>
              <a:t> </a:t>
            </a:r>
            <a:r>
              <a:rPr lang="en-US" sz="2000" dirty="0">
                <a:solidFill>
                  <a:srgbClr val="7030A0"/>
                </a:solidFill>
              </a:rPr>
              <a:t>, </a:t>
            </a:r>
            <a:r>
              <a:rPr lang="en-US" sz="2000" b="1" dirty="0">
                <a:solidFill>
                  <a:srgbClr val="7030A0"/>
                </a:solidFill>
              </a:rPr>
              <a:t>Cu </a:t>
            </a:r>
            <a:r>
              <a:rPr lang="en-US" sz="2000" b="1" baseline="30000" dirty="0">
                <a:solidFill>
                  <a:srgbClr val="7030A0"/>
                </a:solidFill>
              </a:rPr>
              <a:t>2+</a:t>
            </a:r>
            <a:r>
              <a:rPr lang="en-US" sz="2000" b="1" dirty="0">
                <a:solidFill>
                  <a:srgbClr val="7030A0"/>
                </a:solidFill>
              </a:rPr>
              <a:t> </a:t>
            </a:r>
            <a:r>
              <a:rPr lang="en-US" sz="2000" dirty="0" smtClean="0">
                <a:solidFill>
                  <a:srgbClr val="7030A0"/>
                </a:solidFill>
              </a:rPr>
              <a:t>,</a:t>
            </a:r>
            <a:r>
              <a:rPr lang="en-US" sz="2000" b="1" dirty="0" smtClean="0">
                <a:solidFill>
                  <a:srgbClr val="7030A0"/>
                </a:solidFill>
              </a:rPr>
              <a:t>Co  </a:t>
            </a:r>
            <a:r>
              <a:rPr lang="en-US" sz="2000" b="1" baseline="30000" dirty="0">
                <a:solidFill>
                  <a:srgbClr val="7030A0"/>
                </a:solidFill>
              </a:rPr>
              <a:t>2+</a:t>
            </a:r>
            <a:r>
              <a:rPr lang="en-US" sz="2000" b="1" dirty="0">
                <a:solidFill>
                  <a:srgbClr val="7030A0"/>
                </a:solidFill>
              </a:rPr>
              <a:t>  </a:t>
            </a:r>
            <a:r>
              <a:rPr lang="en-US" sz="2000" dirty="0" smtClean="0">
                <a:solidFill>
                  <a:srgbClr val="7030A0"/>
                </a:solidFill>
              </a:rPr>
              <a:t>,</a:t>
            </a:r>
            <a:r>
              <a:rPr lang="en-US" sz="2000" b="1" dirty="0" smtClean="0">
                <a:solidFill>
                  <a:srgbClr val="7030A0"/>
                </a:solidFill>
              </a:rPr>
              <a:t>Se  </a:t>
            </a:r>
            <a:endParaRPr lang="en-US" sz="2000" dirty="0" smtClean="0">
              <a:solidFill>
                <a:srgbClr val="7030A0"/>
              </a:solidFill>
            </a:endParaRPr>
          </a:p>
          <a:p>
            <a:pPr algn="l" rtl="0"/>
            <a:endParaRPr lang="en-US" sz="2000" dirty="0"/>
          </a:p>
        </p:txBody>
      </p:sp>
    </p:spTree>
    <p:extLst>
      <p:ext uri="{BB962C8B-B14F-4D97-AF65-F5344CB8AC3E}">
        <p14:creationId xmlns:p14="http://schemas.microsoft.com/office/powerpoint/2010/main" val="1222290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60" y="0"/>
            <a:ext cx="9144000" cy="5262979"/>
          </a:xfrm>
          <a:prstGeom prst="rect">
            <a:avLst/>
          </a:prstGeom>
        </p:spPr>
        <p:txBody>
          <a:bodyPr wrap="square">
            <a:spAutoFit/>
          </a:bodyPr>
          <a:lstStyle/>
          <a:p>
            <a:pPr algn="l" rtl="0"/>
            <a:r>
              <a:rPr lang="en-US" sz="2400" b="1" dirty="0">
                <a:solidFill>
                  <a:srgbClr val="00B050"/>
                </a:solidFill>
              </a:rPr>
              <a:t>5. </a:t>
            </a:r>
            <a:r>
              <a:rPr lang="en-US" sz="2400" b="1" dirty="0" smtClean="0">
                <a:solidFill>
                  <a:srgbClr val="00B050"/>
                </a:solidFill>
              </a:rPr>
              <a:t>Oxygen</a:t>
            </a:r>
            <a:endParaRPr lang="en-US" sz="2400" dirty="0"/>
          </a:p>
          <a:p>
            <a:pPr algn="l" rtl="0"/>
            <a:r>
              <a:rPr lang="en-US" sz="2400" dirty="0">
                <a:solidFill>
                  <a:srgbClr val="7030A0"/>
                </a:solidFill>
              </a:rPr>
              <a:t>• aerobe (strict) - requires O 2 </a:t>
            </a:r>
          </a:p>
          <a:p>
            <a:pPr algn="l" rtl="0"/>
            <a:r>
              <a:rPr lang="en-US" sz="2400" dirty="0" smtClean="0">
                <a:solidFill>
                  <a:srgbClr val="7030A0"/>
                </a:solidFill>
              </a:rPr>
              <a:t>• </a:t>
            </a:r>
            <a:r>
              <a:rPr lang="en-US" sz="2400" dirty="0">
                <a:solidFill>
                  <a:srgbClr val="7030A0"/>
                </a:solidFill>
              </a:rPr>
              <a:t>anaerobe (strict) - killed by O 2 (lack superoxide dismutase, </a:t>
            </a:r>
            <a:r>
              <a:rPr lang="en-US" sz="2400" dirty="0" smtClean="0">
                <a:solidFill>
                  <a:srgbClr val="7030A0"/>
                </a:solidFill>
              </a:rPr>
              <a:t>catalase).</a:t>
            </a:r>
            <a:endParaRPr lang="en-US" sz="2400" dirty="0">
              <a:solidFill>
                <a:srgbClr val="7030A0"/>
              </a:solidFill>
            </a:endParaRPr>
          </a:p>
          <a:p>
            <a:pPr algn="l" rtl="0"/>
            <a:r>
              <a:rPr lang="en-US" sz="2400" dirty="0">
                <a:solidFill>
                  <a:srgbClr val="7030A0"/>
                </a:solidFill>
              </a:rPr>
              <a:t>• facultative anaerobe - grows with or without O 2 (respire or ferment). Uses it if it's there.</a:t>
            </a:r>
          </a:p>
          <a:p>
            <a:pPr algn="l" rtl="0"/>
            <a:r>
              <a:rPr lang="en-US" sz="2400" dirty="0">
                <a:solidFill>
                  <a:srgbClr val="7030A0"/>
                </a:solidFill>
              </a:rPr>
              <a:t>• </a:t>
            </a:r>
            <a:r>
              <a:rPr lang="en-US" sz="2400" dirty="0" err="1">
                <a:solidFill>
                  <a:srgbClr val="7030A0"/>
                </a:solidFill>
              </a:rPr>
              <a:t>aerotolerant</a:t>
            </a:r>
            <a:r>
              <a:rPr lang="en-US" sz="2400" dirty="0">
                <a:solidFill>
                  <a:srgbClr val="7030A0"/>
                </a:solidFill>
              </a:rPr>
              <a:t> anaerobe - grows with or without O 2 (ferment always</a:t>
            </a:r>
            <a:r>
              <a:rPr lang="en-US" sz="2400" dirty="0" smtClean="0">
                <a:solidFill>
                  <a:srgbClr val="7030A0"/>
                </a:solidFill>
              </a:rPr>
              <a:t>)</a:t>
            </a:r>
            <a:endParaRPr lang="en-US" sz="2400" dirty="0">
              <a:solidFill>
                <a:srgbClr val="7030A0"/>
              </a:solidFill>
            </a:endParaRPr>
          </a:p>
          <a:p>
            <a:pPr algn="l" rtl="0"/>
            <a:r>
              <a:rPr lang="en-US" sz="2400" dirty="0" smtClean="0">
                <a:solidFill>
                  <a:srgbClr val="7030A0"/>
                </a:solidFill>
              </a:rPr>
              <a:t>• </a:t>
            </a:r>
            <a:r>
              <a:rPr lang="en-US" sz="2400" dirty="0" err="1" smtClean="0">
                <a:solidFill>
                  <a:srgbClr val="7030A0"/>
                </a:solidFill>
              </a:rPr>
              <a:t>microaerophilic</a:t>
            </a:r>
            <a:r>
              <a:rPr lang="en-US" sz="2400" dirty="0" smtClean="0">
                <a:solidFill>
                  <a:srgbClr val="7030A0"/>
                </a:solidFill>
              </a:rPr>
              <a:t> - grows best with low O 2 , can grow without</a:t>
            </a:r>
          </a:p>
          <a:p>
            <a:pPr algn="l" rtl="0"/>
            <a:r>
              <a:rPr lang="en-US" sz="2400" b="1" dirty="0">
                <a:solidFill>
                  <a:srgbClr val="00B050"/>
                </a:solidFill>
              </a:rPr>
              <a:t>6. CO 2</a:t>
            </a:r>
            <a:endParaRPr lang="en-US" sz="2400" dirty="0">
              <a:solidFill>
                <a:srgbClr val="00B050"/>
              </a:solidFill>
            </a:endParaRPr>
          </a:p>
          <a:p>
            <a:pPr algn="l" rtl="0"/>
            <a:r>
              <a:rPr lang="en-US" sz="2400" dirty="0"/>
              <a:t> </a:t>
            </a:r>
            <a:r>
              <a:rPr lang="en-US" sz="2400" dirty="0" smtClean="0">
                <a:solidFill>
                  <a:srgbClr val="7030A0"/>
                </a:solidFill>
              </a:rPr>
              <a:t>Heterotrophs </a:t>
            </a:r>
            <a:r>
              <a:rPr lang="en-US" sz="2400" dirty="0">
                <a:solidFill>
                  <a:srgbClr val="7030A0"/>
                </a:solidFill>
              </a:rPr>
              <a:t>require CO 2 for some biosynthetic reactions</a:t>
            </a:r>
            <a:r>
              <a:rPr lang="en-US" sz="2400" dirty="0" smtClean="0">
                <a:solidFill>
                  <a:srgbClr val="7030A0"/>
                </a:solidFill>
              </a:rPr>
              <a:t>:</a:t>
            </a:r>
          </a:p>
          <a:p>
            <a:pPr algn="l" rtl="0"/>
            <a:r>
              <a:rPr lang="en-US" sz="2400" b="1" dirty="0">
                <a:solidFill>
                  <a:srgbClr val="00B050"/>
                </a:solidFill>
              </a:rPr>
              <a:t>7. Other growth </a:t>
            </a:r>
            <a:r>
              <a:rPr lang="en-US" sz="2400" b="1" dirty="0" smtClean="0">
                <a:solidFill>
                  <a:srgbClr val="00B050"/>
                </a:solidFill>
              </a:rPr>
              <a:t>factors</a:t>
            </a:r>
            <a:endParaRPr lang="en-US" sz="2400" dirty="0">
              <a:solidFill>
                <a:srgbClr val="00B050"/>
              </a:solidFill>
            </a:endParaRPr>
          </a:p>
          <a:p>
            <a:pPr algn="l" rtl="0"/>
            <a:r>
              <a:rPr lang="en-US" sz="2400" dirty="0"/>
              <a:t>Many heterotrophs (particularly pathogens) require additional organic growth factors, e. g., </a:t>
            </a:r>
            <a:r>
              <a:rPr lang="en-US" sz="2400" dirty="0">
                <a:solidFill>
                  <a:srgbClr val="7030A0"/>
                </a:solidFill>
              </a:rPr>
              <a:t>vitamins, amino acids, purine or pyrimidine bases, </a:t>
            </a:r>
            <a:r>
              <a:rPr lang="en-US" sz="2400" dirty="0" err="1">
                <a:solidFill>
                  <a:srgbClr val="7030A0"/>
                </a:solidFill>
              </a:rPr>
              <a:t>heme</a:t>
            </a:r>
            <a:r>
              <a:rPr lang="en-US" sz="2400" dirty="0">
                <a:solidFill>
                  <a:srgbClr val="7030A0"/>
                </a:solidFill>
              </a:rPr>
              <a:t>, etc</a:t>
            </a:r>
            <a:r>
              <a:rPr lang="en-US" sz="2400" dirty="0" smtClean="0">
                <a:solidFill>
                  <a:srgbClr val="7030A0"/>
                </a:solidFill>
              </a:rPr>
              <a:t>.</a:t>
            </a:r>
          </a:p>
          <a:p>
            <a:pPr algn="l" rtl="0"/>
            <a:endParaRPr lang="en-US" sz="2400" dirty="0"/>
          </a:p>
        </p:txBody>
      </p:sp>
    </p:spTree>
    <p:extLst>
      <p:ext uri="{BB962C8B-B14F-4D97-AF65-F5344CB8AC3E}">
        <p14:creationId xmlns:p14="http://schemas.microsoft.com/office/powerpoint/2010/main" val="3506877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672</TotalTime>
  <Words>904</Words>
  <Application>Microsoft Office PowerPoint</Application>
  <PresentationFormat>On-screen Show (4:3)</PresentationFormat>
  <Paragraphs>96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سمة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Oxygen requirements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ALANWAR</dc:creator>
  <cp:lastModifiedBy>Maher</cp:lastModifiedBy>
  <cp:revision>20</cp:revision>
  <dcterms:created xsi:type="dcterms:W3CDTF">2021-02-10T09:56:50Z</dcterms:created>
  <dcterms:modified xsi:type="dcterms:W3CDTF">2022-03-13T16:43:57Z</dcterms:modified>
</cp:coreProperties>
</file>